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335" r:id="rId5"/>
    <p:sldId id="334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14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hdphoto1.wdp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1109473" y="1389888"/>
            <a:ext cx="9973056" cy="1298448"/>
          </a:xfrm>
        </p:spPr>
        <p:txBody>
          <a:bodyPr anchor="b" anchorCtr="0"/>
          <a:lstStyle>
            <a:lvl1pPr>
              <a:lnSpc>
                <a:spcPct val="100000"/>
              </a:lnSpc>
              <a:spcAft>
                <a:spcPts val="600"/>
              </a:spcAft>
              <a:defRPr sz="3600"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6202" name="Rectangle 108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109473" y="3008376"/>
            <a:ext cx="9973056" cy="1792224"/>
          </a:xfrm>
          <a:prstGeom prst="rect">
            <a:avLst/>
          </a:prstGeom>
          <a:ln w="12700">
            <a:headEnd type="none" w="sm" len="sm"/>
            <a:tailEnd type="none" w="sm" len="sm"/>
          </a:ln>
        </p:spPr>
        <p:txBody>
          <a:bodyPr lIns="91440" tIns="45720" rIns="91440" bIns="4572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Tx/>
              <a:buNone/>
              <a:defRPr sz="2200"/>
            </a:lvl1pPr>
          </a:lstStyle>
          <a:p>
            <a:r>
              <a:rPr lang="en-US" altLang="en-US"/>
              <a:t>Click to edit Master subtitle style</a:t>
            </a:r>
            <a:endParaRPr lang="en-US" altLang="en-US" dirty="0"/>
          </a:p>
        </p:txBody>
      </p:sp>
      <p:sp>
        <p:nvSpPr>
          <p:cNvPr id="9" name="Freeform 8"/>
          <p:cNvSpPr>
            <a:spLocks/>
          </p:cNvSpPr>
          <p:nvPr userDrawn="1"/>
        </p:nvSpPr>
        <p:spPr bwMode="auto">
          <a:xfrm>
            <a:off x="1" y="950976"/>
            <a:ext cx="1219200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0" name="Freeform 8"/>
          <p:cNvSpPr>
            <a:spLocks/>
          </p:cNvSpPr>
          <p:nvPr userDrawn="1"/>
        </p:nvSpPr>
        <p:spPr bwMode="auto">
          <a:xfrm>
            <a:off x="1" y="6355080"/>
            <a:ext cx="1219200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800"/>
          </a:p>
        </p:txBody>
      </p:sp>
      <p:pic>
        <p:nvPicPr>
          <p:cNvPr id="7" name="Picture 6" descr="LL_Logo_blu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17" y="5111496"/>
            <a:ext cx="3429893" cy="34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332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1792225" y="1700784"/>
            <a:ext cx="8607552" cy="3941064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vert="horz"/>
          <a:lstStyle>
            <a:lvl1pPr marL="0" indent="0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792225" y="1252728"/>
            <a:ext cx="8607552" cy="374904"/>
          </a:xfrm>
          <a:prstGeom prst="rect">
            <a:avLst/>
          </a:prstGeom>
        </p:spPr>
        <p:txBody>
          <a:bodyPr vert="horz" anchor="b" anchorCtr="0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8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792225" y="5705856"/>
            <a:ext cx="8607552" cy="274320"/>
          </a:xfrm>
          <a:prstGeom prst="rect">
            <a:avLst/>
          </a:prstGeom>
        </p:spPr>
        <p:txBody>
          <a:bodyPr vert="horz" anchor="t" anchorCtr="0"/>
          <a:lstStyle>
            <a:lvl1pPr marL="0" indent="0" algn="ctr">
              <a:lnSpc>
                <a:spcPts val="1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200" b="1" i="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3880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633247" y="1293094"/>
            <a:ext cx="10918365" cy="483061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/>
            </a:lvl1pPr>
            <a:lvl2pPr marL="539588" indent="-25551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1799"/>
            </a:lvl2pPr>
            <a:lvl3pPr marL="757011" indent="-18409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Arial" pitchFamily="34" charset="0"/>
              <a:buChar char="•"/>
              <a:defRPr/>
            </a:lvl3pPr>
            <a:lvl4pPr marL="1032962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/>
            </a:lvl4pPr>
            <a:lvl5pPr marL="1261493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5000"/>
              <a:buFontTx/>
              <a:buNone/>
              <a:defRPr sz="1200"/>
            </a:lvl5pPr>
            <a:lvl6pPr>
              <a:buFont typeface="Arial" pitchFamily="34" charset="0"/>
              <a:buChar char="•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299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633247" y="1293094"/>
            <a:ext cx="10918365" cy="483061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/>
            </a:lvl1pPr>
            <a:lvl2pPr marL="539588" indent="-25551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1799"/>
            </a:lvl2pPr>
            <a:lvl3pPr marL="757011" indent="-18409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Arial" pitchFamily="34" charset="0"/>
              <a:buChar char="•"/>
              <a:defRPr/>
            </a:lvl3pPr>
            <a:lvl4pPr marL="1032962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/>
            </a:lvl4pPr>
            <a:lvl5pPr marL="1261493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5000"/>
              <a:buFontTx/>
              <a:buNone/>
              <a:defRPr sz="1200"/>
            </a:lvl5pPr>
            <a:lvl6pPr>
              <a:buFont typeface="Arial" pitchFamily="34" charset="0"/>
              <a:buChar char="•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393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633247" y="1293094"/>
            <a:ext cx="10918365" cy="483061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/>
            </a:lvl1pPr>
            <a:lvl2pPr marL="539588" indent="-25551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1799"/>
            </a:lvl2pPr>
            <a:lvl3pPr marL="757011" indent="-18409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Arial" pitchFamily="34" charset="0"/>
              <a:buChar char="•"/>
              <a:defRPr/>
            </a:lvl3pPr>
            <a:lvl4pPr marL="1032962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/>
            </a:lvl4pPr>
            <a:lvl5pPr marL="1261493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5000"/>
              <a:buFontTx/>
              <a:buNone/>
              <a:defRPr sz="1200"/>
            </a:lvl5pPr>
            <a:lvl6pPr>
              <a:buFont typeface="Arial" pitchFamily="34" charset="0"/>
              <a:buChar char="•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529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633247" y="1293094"/>
            <a:ext cx="10918365" cy="483061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/>
            </a:lvl1pPr>
            <a:lvl2pPr marL="539588" indent="-25551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1799"/>
            </a:lvl2pPr>
            <a:lvl3pPr marL="757011" indent="-18409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Arial" pitchFamily="34" charset="0"/>
              <a:buChar char="•"/>
              <a:defRPr/>
            </a:lvl3pPr>
            <a:lvl4pPr marL="1032962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/>
            </a:lvl4pPr>
            <a:lvl5pPr marL="1261493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5000"/>
              <a:buFontTx/>
              <a:buNone/>
              <a:defRPr sz="1200"/>
            </a:lvl5pPr>
            <a:lvl6pPr>
              <a:buFont typeface="Arial" pitchFamily="34" charset="0"/>
              <a:buChar char="•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761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633247" y="1293094"/>
            <a:ext cx="10918365" cy="483061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/>
            </a:lvl1pPr>
            <a:lvl2pPr marL="539588" indent="-25551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1799"/>
            </a:lvl2pPr>
            <a:lvl3pPr marL="757011" indent="-18409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Arial" pitchFamily="34" charset="0"/>
              <a:buChar char="•"/>
              <a:defRPr/>
            </a:lvl3pPr>
            <a:lvl4pPr marL="1032962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/>
            </a:lvl4pPr>
            <a:lvl5pPr marL="1261493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5000"/>
              <a:buFontTx/>
              <a:buNone/>
              <a:defRPr sz="1200"/>
            </a:lvl5pPr>
            <a:lvl6pPr>
              <a:buFont typeface="Arial" pitchFamily="34" charset="0"/>
              <a:buChar char="•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522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633247" y="1293094"/>
            <a:ext cx="10918365" cy="483061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/>
            </a:lvl1pPr>
            <a:lvl2pPr marL="539588" indent="-25551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1799"/>
            </a:lvl2pPr>
            <a:lvl3pPr marL="757011" indent="-18409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Arial" pitchFamily="34" charset="0"/>
              <a:buChar char="•"/>
              <a:defRPr/>
            </a:lvl3pPr>
            <a:lvl4pPr marL="1032962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/>
            </a:lvl4pPr>
            <a:lvl5pPr marL="1261493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5000"/>
              <a:buFontTx/>
              <a:buNone/>
              <a:defRPr sz="1200"/>
            </a:lvl5pPr>
            <a:lvl6pPr>
              <a:buFont typeface="Arial" pitchFamily="34" charset="0"/>
              <a:buChar char="•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3165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633247" y="1293094"/>
            <a:ext cx="10918365" cy="483061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/>
            </a:lvl1pPr>
            <a:lvl2pPr marL="539588" indent="-25551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defRPr sz="1799"/>
            </a:lvl2pPr>
            <a:lvl3pPr marL="757011" indent="-18409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Arial" pitchFamily="34" charset="0"/>
              <a:buChar char="•"/>
              <a:defRPr/>
            </a:lvl3pPr>
            <a:lvl4pPr marL="1032962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/>
            </a:lvl4pPr>
            <a:lvl5pPr marL="1261493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5000"/>
              <a:buFontTx/>
              <a:buNone/>
              <a:defRPr sz="1200"/>
            </a:lvl5pPr>
            <a:lvl6pPr>
              <a:buFont typeface="Arial" pitchFamily="34" charset="0"/>
              <a:buChar char="•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6334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633249" y="1293094"/>
            <a:ext cx="5318753" cy="4830616"/>
          </a:xfrm>
          <a:prstGeom prst="rect">
            <a:avLst/>
          </a:prstGeom>
        </p:spPr>
        <p:txBody>
          <a:bodyPr/>
          <a:lstStyle>
            <a:lvl1pPr>
              <a:lnSpc>
                <a:spcPts val="2199"/>
              </a:lnSpc>
              <a:spcBef>
                <a:spcPts val="1200"/>
              </a:spcBef>
              <a:spcAft>
                <a:spcPts val="0"/>
              </a:spcAft>
              <a:defRPr/>
            </a:lvl1pPr>
            <a:lvl2pPr marL="539588" indent="-255511">
              <a:lnSpc>
                <a:spcPts val="1999"/>
              </a:lnSpc>
              <a:spcBef>
                <a:spcPts val="600"/>
              </a:spcBef>
              <a:spcAft>
                <a:spcPts val="0"/>
              </a:spcAft>
              <a:defRPr sz="1799"/>
            </a:lvl2pPr>
            <a:lvl3pPr marL="757011" indent="-184095">
              <a:lnSpc>
                <a:spcPts val="1799"/>
              </a:lnSpc>
              <a:spcBef>
                <a:spcPts val="600"/>
              </a:spcBef>
              <a:spcAft>
                <a:spcPts val="0"/>
              </a:spcAft>
              <a:buSzPct val="90000"/>
              <a:buFont typeface="Arial" pitchFamily="34" charset="0"/>
              <a:buChar char="•"/>
              <a:defRPr/>
            </a:lvl3pPr>
            <a:lvl4pPr marL="1032962" indent="0">
              <a:lnSpc>
                <a:spcPts val="16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/>
            </a:lvl4pPr>
            <a:lvl5pPr marL="1261493" indent="0">
              <a:lnSpc>
                <a:spcPts val="1400"/>
              </a:lnSpc>
              <a:spcBef>
                <a:spcPts val="600"/>
              </a:spcBef>
              <a:spcAft>
                <a:spcPts val="0"/>
              </a:spcAft>
              <a:buSzPct val="85000"/>
              <a:buFontTx/>
              <a:buNone/>
              <a:defRPr sz="1200"/>
            </a:lvl5pPr>
            <a:lvl6pPr>
              <a:buFont typeface="Arial" pitchFamily="34" charset="0"/>
              <a:buChar char="•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7"/>
          <p:cNvSpPr>
            <a:spLocks noGrp="1"/>
          </p:cNvSpPr>
          <p:nvPr>
            <p:ph sz="quarter" idx="11"/>
          </p:nvPr>
        </p:nvSpPr>
        <p:spPr>
          <a:xfrm>
            <a:off x="6220449" y="1293094"/>
            <a:ext cx="5318753" cy="4830616"/>
          </a:xfrm>
          <a:prstGeom prst="rect">
            <a:avLst/>
          </a:prstGeom>
        </p:spPr>
        <p:txBody>
          <a:bodyPr/>
          <a:lstStyle>
            <a:lvl1pPr>
              <a:lnSpc>
                <a:spcPts val="2199"/>
              </a:lnSpc>
              <a:spcBef>
                <a:spcPts val="1200"/>
              </a:spcBef>
              <a:spcAft>
                <a:spcPts val="0"/>
              </a:spcAft>
              <a:defRPr/>
            </a:lvl1pPr>
            <a:lvl2pPr marL="539588" indent="-255511">
              <a:lnSpc>
                <a:spcPts val="1999"/>
              </a:lnSpc>
              <a:spcBef>
                <a:spcPts val="600"/>
              </a:spcBef>
              <a:spcAft>
                <a:spcPts val="0"/>
              </a:spcAft>
              <a:defRPr sz="1799"/>
            </a:lvl2pPr>
            <a:lvl3pPr marL="757011" indent="-184095">
              <a:lnSpc>
                <a:spcPts val="1799"/>
              </a:lnSpc>
              <a:spcBef>
                <a:spcPts val="600"/>
              </a:spcBef>
              <a:spcAft>
                <a:spcPts val="0"/>
              </a:spcAft>
              <a:buSzPct val="90000"/>
              <a:buFont typeface="Arial" pitchFamily="34" charset="0"/>
              <a:buChar char="•"/>
              <a:defRPr/>
            </a:lvl3pPr>
            <a:lvl4pPr marL="1032962" indent="1588">
              <a:lnSpc>
                <a:spcPts val="16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/>
            </a:lvl4pPr>
            <a:lvl5pPr marL="1261493" indent="0">
              <a:lnSpc>
                <a:spcPts val="1400"/>
              </a:lnSpc>
              <a:spcBef>
                <a:spcPts val="600"/>
              </a:spcBef>
              <a:spcAft>
                <a:spcPts val="0"/>
              </a:spcAft>
              <a:buSzPct val="85000"/>
              <a:buFontTx/>
              <a:buNone/>
              <a:defRPr sz="1200"/>
            </a:lvl5pPr>
            <a:lvl6pPr>
              <a:buFont typeface="Arial" pitchFamily="34" charset="0"/>
              <a:buChar char="•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38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985" y="1289304"/>
            <a:ext cx="10924032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Arial"/>
              <a:buChar char="•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880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3984" y="1289304"/>
            <a:ext cx="5315712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6217920" y="1289304"/>
            <a:ext cx="5315712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565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177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7880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5777" y="146304"/>
            <a:ext cx="9680448" cy="4663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985" y="1289304"/>
            <a:ext cx="10924032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255777" y="594360"/>
            <a:ext cx="9680448" cy="304800"/>
          </a:xfrm>
          <a:prstGeom prst="rect">
            <a:avLst/>
          </a:prstGeom>
        </p:spPr>
        <p:txBody>
          <a:bodyPr vert="horz"/>
          <a:lstStyle>
            <a:lvl1pPr marL="0" indent="0" algn="ctr">
              <a:lnSpc>
                <a:spcPts val="2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24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532023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985" y="1682496"/>
            <a:ext cx="10924032" cy="4443984"/>
          </a:xfrm>
          <a:prstGeom prst="rect">
            <a:avLst/>
          </a:prstGeom>
        </p:spPr>
        <p:txBody>
          <a:bodyPr anchor="t" anchorCtr="1"/>
          <a:lstStyle>
            <a:lvl1pPr marL="237744" indent="-237744">
              <a:lnSpc>
                <a:spcPct val="90000"/>
              </a:lnSpc>
              <a:spcBef>
                <a:spcPts val="15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15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15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15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15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583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2109217" y="1764792"/>
            <a:ext cx="7961376" cy="377647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vert="horz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109217" y="1316736"/>
            <a:ext cx="7961376" cy="374904"/>
          </a:xfrm>
          <a:prstGeom prst="rect">
            <a:avLst/>
          </a:prstGeom>
        </p:spPr>
        <p:txBody>
          <a:bodyPr vert="horz" anchor="b" anchorCtr="0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8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109217" y="5605272"/>
            <a:ext cx="7961376" cy="274320"/>
          </a:xfrm>
          <a:prstGeom prst="rect">
            <a:avLst/>
          </a:prstGeom>
        </p:spPr>
        <p:txBody>
          <a:bodyPr vert="horz" anchor="t" anchorCtr="0"/>
          <a:lstStyle>
            <a:lvl1pPr marL="0" indent="0" algn="ctr">
              <a:lnSpc>
                <a:spcPts val="1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200" b="1" i="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10320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Media Placeholder 3"/>
          <p:cNvSpPr>
            <a:spLocks noGrp="1"/>
          </p:cNvSpPr>
          <p:nvPr>
            <p:ph type="media" sz="quarter" idx="10"/>
          </p:nvPr>
        </p:nvSpPr>
        <p:spPr>
          <a:xfrm>
            <a:off x="2316481" y="1828800"/>
            <a:ext cx="7583424" cy="3346704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vert="horz"/>
          <a:lstStyle>
            <a:lvl1pPr marL="0" indent="0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/>
            </a:lvl1pPr>
          </a:lstStyle>
          <a:p>
            <a:r>
              <a:rPr lang="en-US"/>
              <a:t>Click icon to add media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316481" y="1371600"/>
            <a:ext cx="7583424" cy="374904"/>
          </a:xfrm>
          <a:prstGeom prst="rect">
            <a:avLst/>
          </a:prstGeom>
        </p:spPr>
        <p:txBody>
          <a:bodyPr vert="horz" anchor="b" anchorCtr="0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8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316481" y="5230368"/>
            <a:ext cx="7583424" cy="274320"/>
          </a:xfrm>
          <a:prstGeom prst="rect">
            <a:avLst/>
          </a:prstGeom>
        </p:spPr>
        <p:txBody>
          <a:bodyPr vert="horz" anchor="t" anchorCtr="0"/>
          <a:lstStyle>
            <a:lvl1pPr marL="0" indent="0" algn="ctr">
              <a:lnSpc>
                <a:spcPts val="1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200" b="1" i="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5110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1255777" y="100584"/>
            <a:ext cx="9680448" cy="813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64" tIns="46033" rIns="92064" bIns="4603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32" name="Freeform 8"/>
          <p:cNvSpPr>
            <a:spLocks/>
          </p:cNvSpPr>
          <p:nvPr/>
        </p:nvSpPr>
        <p:spPr bwMode="auto">
          <a:xfrm>
            <a:off x="1" y="950976"/>
            <a:ext cx="1219200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1" name="Freeform 8"/>
          <p:cNvSpPr>
            <a:spLocks/>
          </p:cNvSpPr>
          <p:nvPr/>
        </p:nvSpPr>
        <p:spPr bwMode="auto">
          <a:xfrm>
            <a:off x="1" y="6355080"/>
            <a:ext cx="1219200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800"/>
          </a:p>
        </p:txBody>
      </p:sp>
      <p:pic>
        <p:nvPicPr>
          <p:cNvPr id="8" name="Picture 7" descr="LL_Logo_alone_blue.png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58" y="246888"/>
            <a:ext cx="548801" cy="531101"/>
          </a:xfrm>
          <a:prstGeom prst="rect">
            <a:avLst/>
          </a:prstGeom>
        </p:spPr>
      </p:pic>
      <p:pic>
        <p:nvPicPr>
          <p:cNvPr id="9" name="Picture 8" descr="LL_Logo_blue_nomark.png"/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019" y="6473953"/>
            <a:ext cx="2023796" cy="230071"/>
          </a:xfrm>
          <a:prstGeom prst="rect">
            <a:avLst/>
          </a:prstGeom>
        </p:spPr>
      </p:pic>
      <p:sp>
        <p:nvSpPr>
          <p:cNvPr id="2" name="Rectangle 1032">
            <a:extLst>
              <a:ext uri="{FF2B5EF4-FFF2-40B4-BE49-F238E27FC236}">
                <a16:creationId xmlns:a16="http://schemas.microsoft.com/office/drawing/2014/main" id="{69630D65-9F68-CBD7-0DE8-AE32777F21E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29493" y="6451134"/>
            <a:ext cx="1451226" cy="219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45720" tIns="0" rIns="0" bIns="0"/>
          <a:lstStyle/>
          <a:p>
            <a:pPr>
              <a:defRPr/>
            </a:pPr>
            <a:r>
              <a:rPr lang="en-US" sz="700" b="0" dirty="0">
                <a:solidFill>
                  <a:srgbClr val="000000"/>
                </a:solidFill>
                <a:cs typeface="Arial" pitchFamily="34" charset="0"/>
              </a:rPr>
              <a:t>SEQer - </a:t>
            </a:r>
            <a:fld id="{6A829F23-F466-44AA-A5B9-24580D3A690E}" type="slidenum">
              <a:rPr lang="en-US" sz="700" b="0" smtClean="0">
                <a:solidFill>
                  <a:srgbClr val="000000"/>
                </a:solidFill>
                <a:cs typeface="Arial" pitchFamily="34" charset="0"/>
              </a:rPr>
              <a:pPr>
                <a:defRPr/>
              </a:pPr>
              <a:t>‹#›</a:t>
            </a:fld>
            <a:endParaRPr lang="en-US" sz="700" b="0" dirty="0">
              <a:solidFill>
                <a:srgbClr val="000000"/>
              </a:solidFill>
              <a:cs typeface="Arial" pitchFamily="34" charset="0"/>
            </a:endParaRPr>
          </a:p>
          <a:p>
            <a:pPr>
              <a:defRPr/>
            </a:pPr>
            <a:r>
              <a:rPr lang="en-US" sz="700" b="0" dirty="0">
                <a:solidFill>
                  <a:srgbClr val="000000"/>
                </a:solidFill>
                <a:cs typeface="Arial" pitchFamily="34" charset="0"/>
              </a:rPr>
              <a:t>Rafael Jaimes 2023-03-17</a:t>
            </a:r>
          </a:p>
        </p:txBody>
      </p:sp>
    </p:spTree>
    <p:extLst>
      <p:ext uri="{BB962C8B-B14F-4D97-AF65-F5344CB8AC3E}">
        <p14:creationId xmlns:p14="http://schemas.microsoft.com/office/powerpoint/2010/main" val="3199113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ctr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2pPr>
      <a:lvl3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3pPr>
      <a:lvl4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4pPr>
      <a:lvl5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5pPr>
      <a:lvl6pPr marL="4572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6pPr>
      <a:lvl7pPr marL="9144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7pPr>
      <a:lvl8pPr marL="13716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8pPr>
      <a:lvl9pPr marL="18288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9pPr>
    </p:titleStyle>
    <p:bodyStyle>
      <a:lvl1pPr marL="342900" indent="-3429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25000"/>
        <a:buChar char="•"/>
        <a:defRPr sz="2000" b="1">
          <a:solidFill>
            <a:schemeClr val="tx1"/>
          </a:solidFill>
          <a:latin typeface="+mn-lt"/>
          <a:ea typeface="+mn-ea"/>
          <a:cs typeface="+mn-cs"/>
        </a:defRPr>
      </a:lvl1pPr>
      <a:lvl2pPr marL="862013" indent="-341313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–"/>
        <a:defRPr b="1">
          <a:solidFill>
            <a:schemeClr val="tx1"/>
          </a:solidFill>
          <a:latin typeface="+mn-lt"/>
          <a:ea typeface="ＭＳ Ｐゴシック" pitchFamily="-110" charset="-128"/>
        </a:defRPr>
      </a:lvl2pPr>
      <a:lvl3pPr marL="1204913" indent="-2286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600" b="1">
          <a:solidFill>
            <a:schemeClr val="tx1"/>
          </a:solidFill>
          <a:latin typeface="+mn-lt"/>
          <a:ea typeface="ＭＳ Ｐゴシック" pitchFamily="-110" charset="-128"/>
        </a:defRPr>
      </a:lvl3pPr>
      <a:lvl4pPr marL="1546225" indent="-119063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4pPr>
      <a:lvl5pPr marL="18288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5pPr>
      <a:lvl6pPr marL="22860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6pPr>
      <a:lvl7pPr marL="27432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7pPr>
      <a:lvl8pPr marL="32004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8pPr>
      <a:lvl9pPr marL="36576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hyperlink" Target="https://www.biorxiv.org/content/10.1101/2022.07.21.500999v1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iorxiv.org/content/10.1101/2022.12.21.521521v1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8AE7C-3CA7-4E15-A8FC-EF1835178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Proprietary information not approved for public release</a:t>
            </a:r>
          </a:p>
        </p:txBody>
      </p:sp>
    </p:spTree>
    <p:extLst>
      <p:ext uri="{BB962C8B-B14F-4D97-AF65-F5344CB8AC3E}">
        <p14:creationId xmlns:p14="http://schemas.microsoft.com/office/powerpoint/2010/main" val="975997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BA9C6-3126-2FDE-5AFC-4DD1032CE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Year 1 Case Study: </a:t>
            </a:r>
            <a:br>
              <a:rPr lang="en-US" dirty="0"/>
            </a:br>
            <a:r>
              <a:rPr lang="en-US" i="1" dirty="0"/>
              <a:t>In Silico </a:t>
            </a:r>
            <a:r>
              <a:rPr lang="en-US" dirty="0"/>
              <a:t>SARS-CoV-2</a:t>
            </a:r>
            <a:r>
              <a:rPr lang="en-US" i="1" dirty="0"/>
              <a:t> </a:t>
            </a:r>
            <a:r>
              <a:rPr lang="en-US" dirty="0"/>
              <a:t>Variant Characterization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08AB7-A371-4516-6924-77476CFCA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26" y="1050947"/>
            <a:ext cx="6264728" cy="3383739"/>
          </a:xfrm>
        </p:spPr>
        <p:txBody>
          <a:bodyPr/>
          <a:lstStyle/>
          <a:p>
            <a:r>
              <a:rPr lang="en-US" dirty="0"/>
              <a:t>SARS-CoV-2 variants of concern fueled waves of infection throughout the pandemic </a:t>
            </a:r>
          </a:p>
          <a:p>
            <a:r>
              <a:rPr lang="en-US" dirty="0"/>
              <a:t>Many mutations remain uncharacterized outside of spike protein</a:t>
            </a:r>
          </a:p>
          <a:p>
            <a:r>
              <a:rPr lang="en-US" dirty="0"/>
              <a:t>SARS-CoV-2 nucleocapsid (N) protein:</a:t>
            </a:r>
          </a:p>
          <a:p>
            <a:pPr lvl="1"/>
            <a:r>
              <a:rPr lang="en-US" dirty="0"/>
              <a:t>Mutated in each variant of concern </a:t>
            </a:r>
          </a:p>
          <a:p>
            <a:pPr lvl="1"/>
            <a:r>
              <a:rPr lang="en-US" dirty="0"/>
              <a:t>Disrupts immune signaling by binding to cytokines (Lopez-Munoz et al., 2021) </a:t>
            </a:r>
          </a:p>
          <a:p>
            <a:pPr lvl="1"/>
            <a:r>
              <a:rPr lang="en-US" dirty="0"/>
              <a:t>Difficult to study experimentally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CA548B-83B1-ED38-07B5-E6433DB4AC6D}"/>
              </a:ext>
            </a:extLst>
          </p:cNvPr>
          <p:cNvSpPr/>
          <p:nvPr/>
        </p:nvSpPr>
        <p:spPr bwMode="auto">
          <a:xfrm>
            <a:off x="956628" y="5505184"/>
            <a:ext cx="10271760" cy="6006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16" tIns="45708" rIns="91416" bIns="45708" numCol="1" rtlCol="0" anchor="ctr" anchorCtr="0" compatLnSpc="1">
            <a:prstTxWarp prst="textNoShape">
              <a:avLst/>
            </a:prstTxWarp>
          </a:bodyPr>
          <a:lstStyle/>
          <a:p>
            <a:pPr marL="290426" indent="-17616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pitchFamily="-110" charset="0"/>
              </a:rPr>
              <a:t>Hypothesis: breadth and strength of cytokine binding has increased with new variants </a:t>
            </a:r>
          </a:p>
          <a:p>
            <a:pPr marL="290426" lvl="2" indent="-17616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pitchFamily="-110" charset="0"/>
              </a:rPr>
              <a:t>64 cytokines with 15 variants = 960 combinations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94D2D6B-CFFE-8B84-7AF8-4E9DF6A65271}"/>
              </a:ext>
            </a:extLst>
          </p:cNvPr>
          <p:cNvGrpSpPr/>
          <p:nvPr/>
        </p:nvGrpSpPr>
        <p:grpSpPr>
          <a:xfrm>
            <a:off x="10726735" y="43544"/>
            <a:ext cx="1179779" cy="838954"/>
            <a:chOff x="3728354" y="1253504"/>
            <a:chExt cx="2037029" cy="144855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A44F562-CAA6-FD68-CC27-C01F5AC2C4AD}"/>
                </a:ext>
              </a:extLst>
            </p:cNvPr>
            <p:cNvSpPr/>
            <p:nvPr/>
          </p:nvSpPr>
          <p:spPr bwMode="auto">
            <a:xfrm>
              <a:off x="3728354" y="1253504"/>
              <a:ext cx="2037029" cy="1448554"/>
            </a:xfrm>
            <a:prstGeom prst="rect">
              <a:avLst/>
            </a:prstGeom>
            <a:solidFill>
              <a:schemeClr val="bg1"/>
            </a:solidFill>
            <a:ln w="50800" cap="flat" cmpd="sng" algn="ctr">
              <a:solidFill>
                <a:srgbClr val="B5C9D5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9144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pitchFamily="-110" charset="0"/>
                </a:rPr>
                <a:t>Classify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00" b="1" dirty="0">
                <a:solidFill>
                  <a:srgbClr val="000000"/>
                </a:solidFill>
                <a:latin typeface="Arial" pitchFamily="-110" charset="0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763ABB2-B940-93BB-A02F-E2D6B5A018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754" r="-908" b="10901"/>
            <a:stretch/>
          </p:blipFill>
          <p:spPr>
            <a:xfrm>
              <a:off x="4331207" y="1814187"/>
              <a:ext cx="877300" cy="755391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9288595-5122-4180-A1E5-A3F80B7E9103}"/>
              </a:ext>
            </a:extLst>
          </p:cNvPr>
          <p:cNvGrpSpPr/>
          <p:nvPr/>
        </p:nvGrpSpPr>
        <p:grpSpPr>
          <a:xfrm>
            <a:off x="6524308" y="1107440"/>
            <a:ext cx="5244222" cy="3542886"/>
            <a:chOff x="6522720" y="1107440"/>
            <a:chExt cx="5303520" cy="419860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425DDD7-16A2-FF54-3AB2-FEBE0A31C043}"/>
                </a:ext>
              </a:extLst>
            </p:cNvPr>
            <p:cNvSpPr/>
            <p:nvPr/>
          </p:nvSpPr>
          <p:spPr bwMode="auto">
            <a:xfrm>
              <a:off x="6522720" y="1107440"/>
              <a:ext cx="5303520" cy="4196080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pitchFamily="-11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103DB8B-42B4-C2A5-329F-3FE2AA3490B6}"/>
                </a:ext>
              </a:extLst>
            </p:cNvPr>
            <p:cNvSpPr txBox="1"/>
            <p:nvPr/>
          </p:nvSpPr>
          <p:spPr>
            <a:xfrm>
              <a:off x="6534504" y="4125806"/>
              <a:ext cx="2243736" cy="875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000000"/>
                  </a:solidFill>
                  <a:latin typeface="Arial" pitchFamily="-110" charset="0"/>
                </a:rPr>
                <a:t>SARS-CoV-2 Nucleocapsid Phylogenetic Tree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AC87528-32D4-0C9B-056E-CF07096396B9}"/>
                </a:ext>
              </a:extLst>
            </p:cNvPr>
            <p:cNvSpPr txBox="1"/>
            <p:nvPr/>
          </p:nvSpPr>
          <p:spPr>
            <a:xfrm>
              <a:off x="6844970" y="1161701"/>
              <a:ext cx="1386389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Wu1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4902BE4-8CD1-2F16-1322-3A8F5F1F3252}"/>
                </a:ext>
              </a:extLst>
            </p:cNvPr>
            <p:cNvSpPr txBox="1"/>
            <p:nvPr/>
          </p:nvSpPr>
          <p:spPr>
            <a:xfrm>
              <a:off x="7388623" y="1502277"/>
              <a:ext cx="1394496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Beta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0BBD68E-9D7B-B142-EF5C-B1F7BBA7C1EA}"/>
                </a:ext>
              </a:extLst>
            </p:cNvPr>
            <p:cNvSpPr txBox="1"/>
            <p:nvPr/>
          </p:nvSpPr>
          <p:spPr>
            <a:xfrm>
              <a:off x="8548376" y="1798971"/>
              <a:ext cx="1537155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</a:t>
              </a:r>
              <a:r>
                <a:rPr lang="en-US" sz="1100" b="1" dirty="0" err="1">
                  <a:solidFill>
                    <a:srgbClr val="5D87A1"/>
                  </a:solidFill>
                  <a:latin typeface="Arial" pitchFamily="-110" charset="0"/>
                </a:rPr>
                <a:t>DeltaA</a:t>
              </a:r>
              <a:endParaRPr lang="en-US" sz="1100" b="1" dirty="0">
                <a:solidFill>
                  <a:srgbClr val="5D87A1"/>
                </a:solidFill>
                <a:latin typeface="Arial" pitchFamily="-110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918A4CE-3BB2-023E-F0B7-DEB927C594D7}"/>
                </a:ext>
              </a:extLst>
            </p:cNvPr>
            <p:cNvSpPr txBox="1"/>
            <p:nvPr/>
          </p:nvSpPr>
          <p:spPr>
            <a:xfrm>
              <a:off x="9086100" y="2072966"/>
              <a:ext cx="1512837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</a:t>
              </a:r>
              <a:r>
                <a:rPr lang="en-US" sz="1100" b="1" dirty="0" err="1">
                  <a:solidFill>
                    <a:srgbClr val="5D87A1"/>
                  </a:solidFill>
                  <a:latin typeface="Arial" pitchFamily="-110" charset="0"/>
                </a:rPr>
                <a:t>DeltaJ</a:t>
              </a:r>
              <a:endParaRPr lang="en-US" sz="1100" b="1" dirty="0">
                <a:solidFill>
                  <a:srgbClr val="5D87A1"/>
                </a:solidFill>
                <a:latin typeface="Arial" pitchFamily="-110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9E97D6B-D37B-FF61-3670-E928331299CD}"/>
                </a:ext>
              </a:extLst>
            </p:cNvPr>
            <p:cNvSpPr txBox="1"/>
            <p:nvPr/>
          </p:nvSpPr>
          <p:spPr>
            <a:xfrm>
              <a:off x="9055296" y="2369660"/>
              <a:ext cx="1482036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Alpha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957F641-273E-D5D2-7D4F-CA9E92C4F274}"/>
                </a:ext>
              </a:extLst>
            </p:cNvPr>
            <p:cNvSpPr txBox="1"/>
            <p:nvPr/>
          </p:nvSpPr>
          <p:spPr>
            <a:xfrm>
              <a:off x="8509250" y="2649276"/>
              <a:ext cx="1606863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Gamma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8815C30-14F0-65BB-FDE8-55B7FBC2B548}"/>
                </a:ext>
              </a:extLst>
            </p:cNvPr>
            <p:cNvSpPr txBox="1"/>
            <p:nvPr/>
          </p:nvSpPr>
          <p:spPr>
            <a:xfrm>
              <a:off x="9054973" y="2953320"/>
              <a:ext cx="2034840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Omicron BA.1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F0570D7-A3CD-BCB9-46CD-32E9385AE547}"/>
                </a:ext>
              </a:extLst>
            </p:cNvPr>
            <p:cNvSpPr txBox="1"/>
            <p:nvPr/>
          </p:nvSpPr>
          <p:spPr>
            <a:xfrm>
              <a:off x="9113337" y="3217911"/>
              <a:ext cx="2350961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Omicron BA.2.12.1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1A9B9EE-C88E-EB03-FFD0-6EF01C525124}"/>
                </a:ext>
              </a:extLst>
            </p:cNvPr>
            <p:cNvSpPr txBox="1"/>
            <p:nvPr/>
          </p:nvSpPr>
          <p:spPr>
            <a:xfrm>
              <a:off x="9113337" y="3541843"/>
              <a:ext cx="2034840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Omicron BA.2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6483DD-3EDC-0651-8D7A-F797D9C23FB7}"/>
                </a:ext>
              </a:extLst>
            </p:cNvPr>
            <p:cNvSpPr txBox="1"/>
            <p:nvPr/>
          </p:nvSpPr>
          <p:spPr>
            <a:xfrm>
              <a:off x="9626309" y="3823945"/>
              <a:ext cx="1388011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XBB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ABFBE64-6E9A-9419-D9C6-1DEFF70FB004}"/>
                </a:ext>
              </a:extLst>
            </p:cNvPr>
            <p:cNvSpPr txBox="1"/>
            <p:nvPr/>
          </p:nvSpPr>
          <p:spPr>
            <a:xfrm>
              <a:off x="9133657" y="4106048"/>
              <a:ext cx="2232619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Omicron BA.2.75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F6FBA26-5649-6247-3E43-8170FD64A7A0}"/>
                </a:ext>
              </a:extLst>
            </p:cNvPr>
            <p:cNvSpPr txBox="1"/>
            <p:nvPr/>
          </p:nvSpPr>
          <p:spPr>
            <a:xfrm>
              <a:off x="9669111" y="4389771"/>
              <a:ext cx="2034840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Omicron BA.4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49D5BCA-124E-89A7-DB6D-E64127396EE4}"/>
                </a:ext>
              </a:extLst>
            </p:cNvPr>
            <p:cNvSpPr txBox="1"/>
            <p:nvPr/>
          </p:nvSpPr>
          <p:spPr>
            <a:xfrm>
              <a:off x="9133657" y="4691328"/>
              <a:ext cx="2034840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Omicron BA.5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39B3E1D-F498-670C-566D-F970D1A2FD78}"/>
                </a:ext>
              </a:extLst>
            </p:cNvPr>
            <p:cNvSpPr txBox="1"/>
            <p:nvPr/>
          </p:nvSpPr>
          <p:spPr>
            <a:xfrm>
              <a:off x="9669111" y="4970188"/>
              <a:ext cx="1417191" cy="310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5D87A1"/>
                  </a:solidFill>
                  <a:latin typeface="Arial" pitchFamily="-110" charset="0"/>
                </a:rPr>
                <a:t>SARS-CoV-2 BQ.1</a:t>
              </a: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4651705-59F2-EF53-9050-262CA61CAA95}"/>
                </a:ext>
              </a:extLst>
            </p:cNvPr>
            <p:cNvGrpSpPr/>
            <p:nvPr/>
          </p:nvGrpSpPr>
          <p:grpSpPr>
            <a:xfrm>
              <a:off x="6882765" y="1338526"/>
              <a:ext cx="2820035" cy="3777034"/>
              <a:chOff x="7136765" y="1429966"/>
              <a:chExt cx="2820035" cy="3777034"/>
            </a:xfrm>
          </p:grpSpPr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DBA078E6-2C0A-36BB-48CA-42C7E52A1D78}"/>
                  </a:ext>
                </a:extLst>
              </p:cNvPr>
              <p:cNvSpPr/>
              <p:nvPr/>
            </p:nvSpPr>
            <p:spPr bwMode="auto">
              <a:xfrm>
                <a:off x="7149830" y="1429966"/>
                <a:ext cx="262647" cy="1108953"/>
              </a:xfrm>
              <a:custGeom>
                <a:avLst/>
                <a:gdLst>
                  <a:gd name="connsiteX0" fmla="*/ 0 w 262647"/>
                  <a:gd name="connsiteY0" fmla="*/ 0 h 1108953"/>
                  <a:gd name="connsiteX1" fmla="*/ 0 w 262647"/>
                  <a:gd name="connsiteY1" fmla="*/ 1108953 h 1108953"/>
                  <a:gd name="connsiteX2" fmla="*/ 262647 w 262647"/>
                  <a:gd name="connsiteY2" fmla="*/ 1108953 h 1108953"/>
                  <a:gd name="connsiteX3" fmla="*/ 262647 w 262647"/>
                  <a:gd name="connsiteY3" fmla="*/ 1108953 h 1108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647" h="1108953">
                    <a:moveTo>
                      <a:pt x="0" y="0"/>
                    </a:moveTo>
                    <a:lnTo>
                      <a:pt x="0" y="1108953"/>
                    </a:lnTo>
                    <a:lnTo>
                      <a:pt x="262647" y="1108953"/>
                    </a:lnTo>
                    <a:lnTo>
                      <a:pt x="262647" y="1108953"/>
                    </a:lnTo>
                  </a:path>
                </a:pathLst>
              </a:custGeom>
              <a:noFill/>
              <a:ln w="28575" cap="flat" cmpd="sng" algn="ctr">
                <a:solidFill>
                  <a:srgbClr val="405E7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5D87A1"/>
                  </a:solidFill>
                  <a:latin typeface="Arial" pitchFamily="-110" charset="0"/>
                </a:endParaRP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92D6561A-ACF2-4DDD-1904-8B2326F59EC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7136765" y="1734682"/>
                <a:ext cx="536338" cy="0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405E7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CBD3DF11-1BF5-859F-040F-34A7145C1439}"/>
                  </a:ext>
                </a:extLst>
              </p:cNvPr>
              <p:cNvSpPr/>
              <p:nvPr/>
            </p:nvSpPr>
            <p:spPr bwMode="auto">
              <a:xfrm>
                <a:off x="7400925" y="2165350"/>
                <a:ext cx="1419225" cy="727075"/>
              </a:xfrm>
              <a:custGeom>
                <a:avLst/>
                <a:gdLst>
                  <a:gd name="connsiteX0" fmla="*/ 1409700 w 1419225"/>
                  <a:gd name="connsiteY0" fmla="*/ 0 h 752475"/>
                  <a:gd name="connsiteX1" fmla="*/ 0 w 1419225"/>
                  <a:gd name="connsiteY1" fmla="*/ 0 h 752475"/>
                  <a:gd name="connsiteX2" fmla="*/ 0 w 1419225"/>
                  <a:gd name="connsiteY2" fmla="*/ 727075 h 752475"/>
                  <a:gd name="connsiteX3" fmla="*/ 41275 w 1419225"/>
                  <a:gd name="connsiteY3" fmla="*/ 727075 h 752475"/>
                  <a:gd name="connsiteX4" fmla="*/ 1419225 w 1419225"/>
                  <a:gd name="connsiteY4" fmla="*/ 727075 h 752475"/>
                  <a:gd name="connsiteX5" fmla="*/ 1419225 w 1419225"/>
                  <a:gd name="connsiteY5" fmla="*/ 752475 h 752475"/>
                  <a:gd name="connsiteX0" fmla="*/ 1409700 w 1419225"/>
                  <a:gd name="connsiteY0" fmla="*/ 0 h 727075"/>
                  <a:gd name="connsiteX1" fmla="*/ 0 w 1419225"/>
                  <a:gd name="connsiteY1" fmla="*/ 0 h 727075"/>
                  <a:gd name="connsiteX2" fmla="*/ 0 w 1419225"/>
                  <a:gd name="connsiteY2" fmla="*/ 727075 h 727075"/>
                  <a:gd name="connsiteX3" fmla="*/ 41275 w 1419225"/>
                  <a:gd name="connsiteY3" fmla="*/ 727075 h 727075"/>
                  <a:gd name="connsiteX4" fmla="*/ 1419225 w 1419225"/>
                  <a:gd name="connsiteY4" fmla="*/ 727075 h 727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25" h="727075">
                    <a:moveTo>
                      <a:pt x="1409700" y="0"/>
                    </a:moveTo>
                    <a:lnTo>
                      <a:pt x="0" y="0"/>
                    </a:lnTo>
                    <a:lnTo>
                      <a:pt x="0" y="727075"/>
                    </a:lnTo>
                    <a:lnTo>
                      <a:pt x="41275" y="727075"/>
                    </a:lnTo>
                    <a:lnTo>
                      <a:pt x="1419225" y="727075"/>
                    </a:lnTo>
                  </a:path>
                </a:pathLst>
              </a:custGeom>
              <a:noFill/>
              <a:ln w="28575" cap="flat" cmpd="sng" algn="ctr">
                <a:solidFill>
                  <a:srgbClr val="405E7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5D87A1"/>
                  </a:solidFill>
                  <a:latin typeface="Arial" pitchFamily="-110" charset="0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7FAAD9E8-C0C2-62E6-A2D2-7E2D15639C53}"/>
                  </a:ext>
                </a:extLst>
              </p:cNvPr>
              <p:cNvSpPr/>
              <p:nvPr/>
            </p:nvSpPr>
            <p:spPr bwMode="auto">
              <a:xfrm>
                <a:off x="8816975" y="2022475"/>
                <a:ext cx="558800" cy="295275"/>
              </a:xfrm>
              <a:custGeom>
                <a:avLst/>
                <a:gdLst>
                  <a:gd name="connsiteX0" fmla="*/ 0 w 558800"/>
                  <a:gd name="connsiteY0" fmla="*/ 0 h 295275"/>
                  <a:gd name="connsiteX1" fmla="*/ 0 w 558800"/>
                  <a:gd name="connsiteY1" fmla="*/ 295275 h 295275"/>
                  <a:gd name="connsiteX2" fmla="*/ 558800 w 558800"/>
                  <a:gd name="connsiteY2" fmla="*/ 295275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58800" h="295275">
                    <a:moveTo>
                      <a:pt x="0" y="0"/>
                    </a:moveTo>
                    <a:lnTo>
                      <a:pt x="0" y="295275"/>
                    </a:lnTo>
                    <a:lnTo>
                      <a:pt x="558800" y="295275"/>
                    </a:lnTo>
                  </a:path>
                </a:pathLst>
              </a:custGeom>
              <a:noFill/>
              <a:ln w="28575" cap="flat" cmpd="sng" algn="ctr">
                <a:solidFill>
                  <a:srgbClr val="405E7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5D87A1"/>
                  </a:solidFill>
                  <a:latin typeface="Arial" pitchFamily="-110" charset="0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699E3DAC-1AD7-4750-D8B2-E18B5F0A0314}"/>
                  </a:ext>
                </a:extLst>
              </p:cNvPr>
              <p:cNvSpPr/>
              <p:nvPr/>
            </p:nvSpPr>
            <p:spPr bwMode="auto">
              <a:xfrm>
                <a:off x="8248650" y="2600325"/>
                <a:ext cx="1117600" cy="873125"/>
              </a:xfrm>
              <a:custGeom>
                <a:avLst/>
                <a:gdLst>
                  <a:gd name="connsiteX0" fmla="*/ 1117600 w 1117600"/>
                  <a:gd name="connsiteY0" fmla="*/ 0 h 873125"/>
                  <a:gd name="connsiteX1" fmla="*/ 0 w 1117600"/>
                  <a:gd name="connsiteY1" fmla="*/ 0 h 873125"/>
                  <a:gd name="connsiteX2" fmla="*/ 0 w 1117600"/>
                  <a:gd name="connsiteY2" fmla="*/ 873125 h 873125"/>
                  <a:gd name="connsiteX3" fmla="*/ 76200 w 1117600"/>
                  <a:gd name="connsiteY3" fmla="*/ 873125 h 873125"/>
                  <a:gd name="connsiteX4" fmla="*/ 587375 w 1117600"/>
                  <a:gd name="connsiteY4" fmla="*/ 873125 h 873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7600" h="873125">
                    <a:moveTo>
                      <a:pt x="1117600" y="0"/>
                    </a:moveTo>
                    <a:lnTo>
                      <a:pt x="0" y="0"/>
                    </a:lnTo>
                    <a:lnTo>
                      <a:pt x="0" y="873125"/>
                    </a:lnTo>
                    <a:lnTo>
                      <a:pt x="76200" y="873125"/>
                    </a:lnTo>
                    <a:lnTo>
                      <a:pt x="587375" y="873125"/>
                    </a:lnTo>
                  </a:path>
                </a:pathLst>
              </a:custGeom>
              <a:noFill/>
              <a:ln w="28575" cap="flat" cmpd="sng" algn="ctr">
                <a:solidFill>
                  <a:srgbClr val="405E7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5D87A1"/>
                  </a:solidFill>
                  <a:latin typeface="Arial" pitchFamily="-110" charset="0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81CF46A0-82FB-D56F-55BF-01C51BFF737C}"/>
                  </a:ext>
                </a:extLst>
              </p:cNvPr>
              <p:cNvSpPr/>
              <p:nvPr/>
            </p:nvSpPr>
            <p:spPr bwMode="auto">
              <a:xfrm>
                <a:off x="8836025" y="3178175"/>
                <a:ext cx="552450" cy="593725"/>
              </a:xfrm>
              <a:custGeom>
                <a:avLst/>
                <a:gdLst>
                  <a:gd name="connsiteX0" fmla="*/ 523875 w 552450"/>
                  <a:gd name="connsiteY0" fmla="*/ 0 h 593725"/>
                  <a:gd name="connsiteX1" fmla="*/ 0 w 552450"/>
                  <a:gd name="connsiteY1" fmla="*/ 0 h 593725"/>
                  <a:gd name="connsiteX2" fmla="*/ 0 w 552450"/>
                  <a:gd name="connsiteY2" fmla="*/ 593725 h 593725"/>
                  <a:gd name="connsiteX3" fmla="*/ 552450 w 552450"/>
                  <a:gd name="connsiteY3" fmla="*/ 593725 h 593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593725">
                    <a:moveTo>
                      <a:pt x="523875" y="0"/>
                    </a:moveTo>
                    <a:lnTo>
                      <a:pt x="0" y="0"/>
                    </a:lnTo>
                    <a:lnTo>
                      <a:pt x="0" y="593725"/>
                    </a:lnTo>
                    <a:lnTo>
                      <a:pt x="552450" y="593725"/>
                    </a:lnTo>
                  </a:path>
                </a:pathLst>
              </a:custGeom>
              <a:noFill/>
              <a:ln w="28575" cap="flat" cmpd="sng" algn="ctr">
                <a:solidFill>
                  <a:srgbClr val="405E7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5D87A1"/>
                  </a:solidFill>
                  <a:latin typeface="Arial" pitchFamily="-110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800161DE-894E-7F84-5526-CCB7837133B8}"/>
                  </a:ext>
                </a:extLst>
              </p:cNvPr>
              <p:cNvSpPr/>
              <p:nvPr/>
            </p:nvSpPr>
            <p:spPr bwMode="auto">
              <a:xfrm>
                <a:off x="9394825" y="3457575"/>
                <a:ext cx="561975" cy="1749425"/>
              </a:xfrm>
              <a:custGeom>
                <a:avLst/>
                <a:gdLst>
                  <a:gd name="connsiteX0" fmla="*/ 561975 w 561975"/>
                  <a:gd name="connsiteY0" fmla="*/ 1749425 h 1749425"/>
                  <a:gd name="connsiteX1" fmla="*/ 0 w 561975"/>
                  <a:gd name="connsiteY1" fmla="*/ 1749425 h 1749425"/>
                  <a:gd name="connsiteX2" fmla="*/ 0 w 561975"/>
                  <a:gd name="connsiteY2" fmla="*/ 0 h 1749425"/>
                  <a:gd name="connsiteX3" fmla="*/ 9525 w 561975"/>
                  <a:gd name="connsiteY3" fmla="*/ 0 h 1749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1975" h="1749425">
                    <a:moveTo>
                      <a:pt x="561975" y="1749425"/>
                    </a:moveTo>
                    <a:lnTo>
                      <a:pt x="0" y="1749425"/>
                    </a:lnTo>
                    <a:lnTo>
                      <a:pt x="0" y="0"/>
                    </a:lnTo>
                    <a:lnTo>
                      <a:pt x="9525" y="0"/>
                    </a:lnTo>
                  </a:path>
                </a:pathLst>
              </a:custGeom>
              <a:noFill/>
              <a:ln w="28575" cap="flat" cmpd="sng" algn="ctr">
                <a:solidFill>
                  <a:srgbClr val="405E7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5D87A1"/>
                  </a:solidFill>
                  <a:latin typeface="Arial" pitchFamily="-110" charset="0"/>
                </a:endParaRP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B54C53F8-C00F-ECBA-A6DE-4735D72B396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9380855" y="4046190"/>
                <a:ext cx="550254" cy="5110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405E7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33ECE784-80AC-FD3A-9C2B-9D47F577E152}"/>
                  </a:ext>
                </a:extLst>
              </p:cNvPr>
              <p:cNvCxnSpPr/>
              <p:nvPr/>
            </p:nvCxnSpPr>
            <p:spPr bwMode="auto">
              <a:xfrm flipH="1">
                <a:off x="9401175" y="4619625"/>
                <a:ext cx="550254" cy="5110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405E7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C395B8C6-5795-B592-D868-176B6FD03C74}"/>
                </a:ext>
              </a:extLst>
            </p:cNvPr>
            <p:cNvGrpSpPr/>
            <p:nvPr/>
          </p:nvGrpSpPr>
          <p:grpSpPr>
            <a:xfrm>
              <a:off x="6645719" y="5005129"/>
              <a:ext cx="528813" cy="300911"/>
              <a:chOff x="8159559" y="4934009"/>
              <a:chExt cx="528813" cy="30091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CF97A13-E15B-DB15-CBBA-4C453FFE871C}"/>
                  </a:ext>
                </a:extLst>
              </p:cNvPr>
              <p:cNvCxnSpPr/>
              <p:nvPr/>
            </p:nvCxnSpPr>
            <p:spPr bwMode="auto">
              <a:xfrm>
                <a:off x="8189402" y="4957863"/>
                <a:ext cx="461175" cy="0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405E7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92F930F7-6432-15C1-AEB0-58839C2AA923}"/>
                  </a:ext>
                </a:extLst>
              </p:cNvPr>
              <p:cNvSpPr txBox="1"/>
              <p:nvPr/>
            </p:nvSpPr>
            <p:spPr>
              <a:xfrm>
                <a:off x="8159559" y="4934009"/>
                <a:ext cx="528813" cy="3009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050" dirty="0">
                    <a:solidFill>
                      <a:srgbClr val="405E70"/>
                    </a:solidFill>
                    <a:latin typeface="Arial" pitchFamily="-110" charset="0"/>
                  </a:rPr>
                  <a:t>0.002</a:t>
                </a:r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E9AFDFA2-DAED-4598-B800-E32932C1EAAF}"/>
              </a:ext>
            </a:extLst>
          </p:cNvPr>
          <p:cNvSpPr/>
          <p:nvPr/>
        </p:nvSpPr>
        <p:spPr>
          <a:xfrm>
            <a:off x="6524308" y="4732116"/>
            <a:ext cx="52442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MIT/LL team generated tree using neighbor-joining build method with </a:t>
            </a:r>
            <a:r>
              <a:rPr lang="en-US" sz="1100" b="1" i="1" dirty="0" err="1">
                <a:solidFill>
                  <a:srgbClr val="000000"/>
                </a:solidFill>
                <a:latin typeface="Arial" pitchFamily="-110" charset="0"/>
              </a:rPr>
              <a:t>Geneious</a:t>
            </a: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 algorithm with SARS-CoV-2 WA1 N-protein as the outgroup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EC56D80-7F46-4211-9B34-1AA9EFBF4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265" y="4107910"/>
            <a:ext cx="2508536" cy="128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38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13930-2BF7-192E-455F-68DBE3F4E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Generation of SARS-CoV-2 N Structure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006EB-343B-8597-E6DC-259E330B21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315" y="1562582"/>
            <a:ext cx="5459171" cy="455405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Five competing structure algorithms </a:t>
            </a:r>
            <a:r>
              <a:rPr lang="en-US" b="0" dirty="0"/>
              <a:t>were containerized and deployed to our high-performance computing cluster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i="1" dirty="0"/>
              <a:t>AlphaFold2</a:t>
            </a:r>
            <a:r>
              <a:rPr lang="en-US" dirty="0"/>
              <a:t> (AF) [1] </a:t>
            </a:r>
            <a:r>
              <a:rPr lang="en-US" b="0" dirty="0"/>
              <a:t>structure reproduces expected topology: 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2 ordered domains with high confidence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3 disordered domains with low confidence 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b="0" dirty="0"/>
              <a:t>AF produces identical structure for SARS-CoV-2 N even if database inclusion is limited to pre-pandemic entries</a:t>
            </a:r>
          </a:p>
        </p:txBody>
      </p:sp>
      <p:pic>
        <p:nvPicPr>
          <p:cNvPr id="5" name="movie1.mp4">
            <a:hlinkClick r:id="" action="ppaction://media"/>
            <a:extLst>
              <a:ext uri="{FF2B5EF4-FFF2-40B4-BE49-F238E27FC236}">
                <a16:creationId xmlns:a16="http://schemas.microsoft.com/office/drawing/2014/main" id="{8055CBF1-4EBF-0DD4-99D7-5AB9B52675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86988" y="1607256"/>
            <a:ext cx="5864285" cy="395963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A81557E7-DFC2-9F49-29A2-FB72FD3ABCE9}"/>
              </a:ext>
            </a:extLst>
          </p:cNvPr>
          <p:cNvGrpSpPr/>
          <p:nvPr/>
        </p:nvGrpSpPr>
        <p:grpSpPr>
          <a:xfrm>
            <a:off x="10718606" y="54866"/>
            <a:ext cx="1179779" cy="854537"/>
            <a:chOff x="6441653" y="1253504"/>
            <a:chExt cx="2037029" cy="14754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F0C3D7-8284-1DF1-7CC3-9C480A067FFB}"/>
                </a:ext>
              </a:extLst>
            </p:cNvPr>
            <p:cNvSpPr/>
            <p:nvPr/>
          </p:nvSpPr>
          <p:spPr bwMode="auto">
            <a:xfrm>
              <a:off x="6441653" y="1253504"/>
              <a:ext cx="2037029" cy="1448554"/>
            </a:xfrm>
            <a:prstGeom prst="rect">
              <a:avLst/>
            </a:prstGeom>
            <a:solidFill>
              <a:schemeClr val="bg1"/>
            </a:solidFill>
            <a:ln w="50800" cap="flat" cmpd="sng" algn="ctr">
              <a:solidFill>
                <a:srgbClr val="95B0C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9144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pitchFamily="-110" charset="0"/>
                </a:rPr>
                <a:t>Structure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00" b="1" dirty="0">
                <a:solidFill>
                  <a:srgbClr val="000000"/>
                </a:solidFill>
                <a:latin typeface="Arial" pitchFamily="-110" charset="0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0839BE9-FADE-FC5C-839F-3DA126D96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73670" y="1681619"/>
              <a:ext cx="1231335" cy="1047344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57A00C-523C-0794-2349-77BCE8BF6274}"/>
              </a:ext>
            </a:extLst>
          </p:cNvPr>
          <p:cNvSpPr txBox="1"/>
          <p:nvPr/>
        </p:nvSpPr>
        <p:spPr>
          <a:xfrm>
            <a:off x="7822703" y="1741715"/>
            <a:ext cx="2732864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FFFFFF"/>
                </a:solidFill>
                <a:latin typeface="Arial" pitchFamily="-110" charset="0"/>
              </a:rPr>
              <a:t>SARS-CoV-2 Wu N - </a:t>
            </a:r>
            <a:r>
              <a:rPr lang="en-US" sz="1400" b="1" dirty="0" err="1">
                <a:solidFill>
                  <a:srgbClr val="FFFFFF"/>
                </a:solidFill>
                <a:latin typeface="Arial" pitchFamily="-110" charset="0"/>
              </a:rPr>
              <a:t>Alphafold</a:t>
            </a:r>
            <a:endParaRPr lang="en-US" sz="1400" b="1" dirty="0">
              <a:solidFill>
                <a:srgbClr val="FFFFFF"/>
              </a:solidFill>
              <a:latin typeface="Arial" pitchFamily="-11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966B18-B7C5-4C3F-A7EF-F12452F7816F}"/>
              </a:ext>
            </a:extLst>
          </p:cNvPr>
          <p:cNvSpPr txBox="1"/>
          <p:nvPr/>
        </p:nvSpPr>
        <p:spPr>
          <a:xfrm>
            <a:off x="1995215" y="6430745"/>
            <a:ext cx="12282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AF: </a:t>
            </a:r>
            <a:r>
              <a:rPr lang="en-US" sz="1100" b="1" i="1" dirty="0">
                <a:solidFill>
                  <a:srgbClr val="000000"/>
                </a:solidFill>
                <a:latin typeface="Arial" pitchFamily="-110" charset="0"/>
              </a:rPr>
              <a:t>AlphaFold2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07347-6E85-4EF2-875F-C81EF4CDDDAC}"/>
              </a:ext>
            </a:extLst>
          </p:cNvPr>
          <p:cNvSpPr/>
          <p:nvPr/>
        </p:nvSpPr>
        <p:spPr>
          <a:xfrm>
            <a:off x="3413655" y="6430745"/>
            <a:ext cx="39624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[1] https://www.nature.com/articles/s41586-021-03819-2</a:t>
            </a:r>
          </a:p>
        </p:txBody>
      </p:sp>
    </p:spTree>
    <p:extLst>
      <p:ext uri="{BB962C8B-B14F-4D97-AF65-F5344CB8AC3E}">
        <p14:creationId xmlns:p14="http://schemas.microsoft.com/office/powerpoint/2010/main" val="3386363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BE2BC-4216-B08E-F578-A9D49F58B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Generation of SARS-CoV-2 N Structure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9CF59-C9AD-4C2F-4F63-373DCBE6B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831" y="1202775"/>
            <a:ext cx="5561827" cy="4826775"/>
          </a:xfrm>
        </p:spPr>
        <p:txBody>
          <a:bodyPr/>
          <a:lstStyle/>
          <a:p>
            <a:r>
              <a:rPr lang="en-US" dirty="0"/>
              <a:t>AF SARS-CoV-2 Wu1 N shows agreement with crystalized RNA-binding domain and dimerization domain </a:t>
            </a:r>
          </a:p>
          <a:p>
            <a:r>
              <a:rPr lang="en-US" i="1" dirty="0" err="1"/>
              <a:t>ESMfold</a:t>
            </a:r>
            <a:r>
              <a:rPr lang="en-US" dirty="0"/>
              <a:t> [1] and </a:t>
            </a:r>
            <a:r>
              <a:rPr lang="en-US" i="1" dirty="0" err="1"/>
              <a:t>OmegaFold</a:t>
            </a:r>
            <a:r>
              <a:rPr lang="en-US" dirty="0"/>
              <a:t> [2] structures do not match experimental structures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2E41D9-B0DF-B0F4-153A-CD56195AE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305" y="3037236"/>
            <a:ext cx="4418449" cy="298318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445CC651-553D-9082-289E-C4D10DEE7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742" r="17962" b="6427"/>
          <a:stretch/>
        </p:blipFill>
        <p:spPr>
          <a:xfrm>
            <a:off x="7045326" y="1774701"/>
            <a:ext cx="3650457" cy="39117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318E46-77EA-52AB-14E7-139ACC99E68B}"/>
              </a:ext>
            </a:extLst>
          </p:cNvPr>
          <p:cNvSpPr txBox="1"/>
          <p:nvPr/>
        </p:nvSpPr>
        <p:spPr>
          <a:xfrm>
            <a:off x="7077302" y="1041769"/>
            <a:ext cx="35160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000000"/>
                </a:solidFill>
                <a:latin typeface="Arial" pitchFamily="-110" charset="0"/>
              </a:rPr>
              <a:t>Agreement of computationally derived structure with published crystal structures of SARS-CoV-2 domains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00CF18-A322-659F-6792-A07FA17131CA}"/>
              </a:ext>
            </a:extLst>
          </p:cNvPr>
          <p:cNvSpPr txBox="1"/>
          <p:nvPr/>
        </p:nvSpPr>
        <p:spPr>
          <a:xfrm rot="16200000">
            <a:off x="5727216" y="3503315"/>
            <a:ext cx="19175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pitchFamily="-110" charset="0"/>
              </a:rPr>
              <a:t>RMSD (angstrom)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08644D-379E-3FC4-0CCE-B3102A20E3A6}"/>
              </a:ext>
            </a:extLst>
          </p:cNvPr>
          <p:cNvSpPr txBox="1"/>
          <p:nvPr/>
        </p:nvSpPr>
        <p:spPr>
          <a:xfrm>
            <a:off x="8444327" y="5810491"/>
            <a:ext cx="8787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Arial" pitchFamily="-110" charset="0"/>
              </a:rPr>
              <a:t>Region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831677-8FE3-0CF7-D63B-86504CF30193}"/>
              </a:ext>
            </a:extLst>
          </p:cNvPr>
          <p:cNvSpPr txBox="1"/>
          <p:nvPr/>
        </p:nvSpPr>
        <p:spPr>
          <a:xfrm>
            <a:off x="6737318" y="237281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000000"/>
                </a:solidFill>
                <a:latin typeface="Arial" pitchFamily="-110" charset="0"/>
              </a:rPr>
              <a:t>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E9DB49-CFBD-8026-5D05-8951C8F19AF6}"/>
              </a:ext>
            </a:extLst>
          </p:cNvPr>
          <p:cNvSpPr txBox="1"/>
          <p:nvPr/>
        </p:nvSpPr>
        <p:spPr>
          <a:xfrm>
            <a:off x="6737318" y="3124201"/>
            <a:ext cx="3834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000000"/>
                </a:solidFill>
                <a:latin typeface="Arial" pitchFamily="-110" charset="0"/>
              </a:rPr>
              <a:t>15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1C373E-4DB7-6652-3CD8-7061F59BCF52}"/>
              </a:ext>
            </a:extLst>
          </p:cNvPr>
          <p:cNvSpPr txBox="1"/>
          <p:nvPr/>
        </p:nvSpPr>
        <p:spPr>
          <a:xfrm>
            <a:off x="6737318" y="3886201"/>
            <a:ext cx="3834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000000"/>
                </a:solidFill>
                <a:latin typeface="Arial" pitchFamily="-110" charset="0"/>
              </a:rPr>
              <a:t>10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1DC3F3-2BAD-B6F7-4EB4-A62C20FB4601}"/>
              </a:ext>
            </a:extLst>
          </p:cNvPr>
          <p:cNvSpPr txBox="1"/>
          <p:nvPr/>
        </p:nvSpPr>
        <p:spPr>
          <a:xfrm>
            <a:off x="6836704" y="464820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000000"/>
                </a:solidFill>
                <a:latin typeface="Arial" pitchFamily="-110" charset="0"/>
              </a:rPr>
              <a:t>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8BAC6F-08A1-56C5-D9EE-80D6CFAB331A}"/>
              </a:ext>
            </a:extLst>
          </p:cNvPr>
          <p:cNvSpPr txBox="1"/>
          <p:nvPr/>
        </p:nvSpPr>
        <p:spPr>
          <a:xfrm>
            <a:off x="6836704" y="538030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000000"/>
                </a:solidFill>
                <a:latin typeface="Arial" pitchFamily="-110" charset="0"/>
              </a:rPr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34EF17-CAAB-DFB4-09D4-9C8A6BC67CE0}"/>
              </a:ext>
            </a:extLst>
          </p:cNvPr>
          <p:cNvSpPr txBox="1"/>
          <p:nvPr/>
        </p:nvSpPr>
        <p:spPr>
          <a:xfrm>
            <a:off x="7820799" y="5625298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000000"/>
                </a:solidFill>
                <a:latin typeface="Arial" pitchFamily="-110" charset="0"/>
              </a:rPr>
              <a:t>RBD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A5AFA1-BB59-F7DA-53F8-BE5F04365857}"/>
              </a:ext>
            </a:extLst>
          </p:cNvPr>
          <p:cNvSpPr txBox="1"/>
          <p:nvPr/>
        </p:nvSpPr>
        <p:spPr>
          <a:xfrm>
            <a:off x="9075860" y="5625298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000000"/>
                </a:solidFill>
                <a:latin typeface="Arial" pitchFamily="-110" charset="0"/>
              </a:rPr>
              <a:t>Dimerization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ACD435-E4D0-E26D-C16F-F5B3BBC81B34}"/>
              </a:ext>
            </a:extLst>
          </p:cNvPr>
          <p:cNvSpPr txBox="1"/>
          <p:nvPr/>
        </p:nvSpPr>
        <p:spPr>
          <a:xfrm>
            <a:off x="10710784" y="4136233"/>
            <a:ext cx="7008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000000"/>
                </a:solidFill>
                <a:latin typeface="Arial" pitchFamily="-110" charset="0"/>
              </a:rPr>
              <a:t>Model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1F069E-9EA7-9121-87B3-079AA34AFCDC}"/>
              </a:ext>
            </a:extLst>
          </p:cNvPr>
          <p:cNvSpPr txBox="1"/>
          <p:nvPr/>
        </p:nvSpPr>
        <p:spPr>
          <a:xfrm>
            <a:off x="10939733" y="4460897"/>
            <a:ext cx="920445" cy="9079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ts val="600"/>
              </a:spcBef>
              <a:spcAft>
                <a:spcPts val="600"/>
              </a:spcAft>
            </a:pPr>
            <a:r>
              <a:rPr lang="en-US" sz="1100" b="1" dirty="0" err="1">
                <a:solidFill>
                  <a:srgbClr val="000000"/>
                </a:solidFill>
                <a:latin typeface="Arial" pitchFamily="-110" charset="0"/>
              </a:rPr>
              <a:t>Alphafold</a:t>
            </a:r>
            <a:endParaRPr lang="en-US" sz="1100" b="1" dirty="0">
              <a:solidFill>
                <a:srgbClr val="000000"/>
              </a:solidFill>
              <a:latin typeface="Arial" pitchFamily="-110" charset="0"/>
            </a:endParaRPr>
          </a:p>
          <a:p>
            <a:pPr eaLnBrk="0" fontAlgn="base" hangingPunct="0">
              <a:spcBef>
                <a:spcPts val="600"/>
              </a:spcBef>
              <a:spcAft>
                <a:spcPts val="600"/>
              </a:spcAft>
            </a:pPr>
            <a:r>
              <a:rPr lang="en-US" sz="1100" b="1" dirty="0" err="1">
                <a:solidFill>
                  <a:srgbClr val="000000"/>
                </a:solidFill>
                <a:latin typeface="Arial" pitchFamily="-110" charset="0"/>
              </a:rPr>
              <a:t>ESMfold</a:t>
            </a:r>
            <a:endParaRPr lang="en-US" sz="1100" b="1" dirty="0">
              <a:solidFill>
                <a:srgbClr val="000000"/>
              </a:solidFill>
              <a:latin typeface="Arial" pitchFamily="-110" charset="0"/>
            </a:endParaRPr>
          </a:p>
          <a:p>
            <a:pPr eaLnBrk="0" fontAlgn="base" hangingPunct="0">
              <a:spcBef>
                <a:spcPts val="600"/>
              </a:spcBef>
              <a:spcAft>
                <a:spcPts val="600"/>
              </a:spcAft>
            </a:pPr>
            <a:r>
              <a:rPr lang="en-US" sz="1100" b="1" dirty="0" err="1">
                <a:solidFill>
                  <a:srgbClr val="000000"/>
                </a:solidFill>
                <a:latin typeface="Arial" pitchFamily="-110" charset="0"/>
              </a:rPr>
              <a:t>Omegafold</a:t>
            </a:r>
            <a:endParaRPr lang="en-US" sz="11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71490AB-E674-F963-81EA-F06797CC92F1}"/>
              </a:ext>
            </a:extLst>
          </p:cNvPr>
          <p:cNvSpPr/>
          <p:nvPr/>
        </p:nvSpPr>
        <p:spPr bwMode="auto">
          <a:xfrm>
            <a:off x="10852945" y="4543425"/>
            <a:ext cx="121444" cy="121444"/>
          </a:xfrm>
          <a:prstGeom prst="ellipse">
            <a:avLst/>
          </a:prstGeom>
          <a:solidFill>
            <a:srgbClr val="7030A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F8C8574-7DC5-015F-03D6-F4B496E6F298}"/>
              </a:ext>
            </a:extLst>
          </p:cNvPr>
          <p:cNvSpPr/>
          <p:nvPr/>
        </p:nvSpPr>
        <p:spPr bwMode="auto">
          <a:xfrm>
            <a:off x="9448800" y="5334000"/>
            <a:ext cx="121444" cy="121444"/>
          </a:xfrm>
          <a:prstGeom prst="ellipse">
            <a:avLst/>
          </a:prstGeom>
          <a:solidFill>
            <a:srgbClr val="7030A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CDFC44D-C3BE-2AB7-6D55-5DFE28BF384D}"/>
              </a:ext>
            </a:extLst>
          </p:cNvPr>
          <p:cNvSpPr/>
          <p:nvPr/>
        </p:nvSpPr>
        <p:spPr bwMode="auto">
          <a:xfrm>
            <a:off x="9525000" y="5334000"/>
            <a:ext cx="121444" cy="121444"/>
          </a:xfrm>
          <a:prstGeom prst="ellipse">
            <a:avLst/>
          </a:prstGeom>
          <a:solidFill>
            <a:srgbClr val="7030A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48560C7-16A5-AA2F-79C5-3CF7C0A75C01}"/>
              </a:ext>
            </a:extLst>
          </p:cNvPr>
          <p:cNvSpPr/>
          <p:nvPr/>
        </p:nvSpPr>
        <p:spPr bwMode="auto">
          <a:xfrm>
            <a:off x="8124824" y="5319712"/>
            <a:ext cx="121444" cy="121444"/>
          </a:xfrm>
          <a:prstGeom prst="ellipse">
            <a:avLst/>
          </a:prstGeom>
          <a:solidFill>
            <a:srgbClr val="7030A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23A2F11-40F6-01CC-7066-5A4D270DE914}"/>
              </a:ext>
            </a:extLst>
          </p:cNvPr>
          <p:cNvSpPr/>
          <p:nvPr/>
        </p:nvSpPr>
        <p:spPr bwMode="auto">
          <a:xfrm>
            <a:off x="8084344" y="5374480"/>
            <a:ext cx="121444" cy="121444"/>
          </a:xfrm>
          <a:prstGeom prst="ellipse">
            <a:avLst/>
          </a:prstGeom>
          <a:solidFill>
            <a:srgbClr val="7030A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80B8B72-3145-96BB-4191-E2EE8876D77C}"/>
              </a:ext>
            </a:extLst>
          </p:cNvPr>
          <p:cNvSpPr/>
          <p:nvPr/>
        </p:nvSpPr>
        <p:spPr bwMode="auto">
          <a:xfrm>
            <a:off x="7936704" y="5355432"/>
            <a:ext cx="121444" cy="121444"/>
          </a:xfrm>
          <a:prstGeom prst="ellipse">
            <a:avLst/>
          </a:prstGeom>
          <a:solidFill>
            <a:srgbClr val="7030A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52345EF-EBA3-6BD6-1D36-083E6F645520}"/>
              </a:ext>
            </a:extLst>
          </p:cNvPr>
          <p:cNvSpPr/>
          <p:nvPr/>
        </p:nvSpPr>
        <p:spPr bwMode="auto">
          <a:xfrm>
            <a:off x="7896224" y="5410200"/>
            <a:ext cx="121444" cy="121444"/>
          </a:xfrm>
          <a:prstGeom prst="ellipse">
            <a:avLst/>
          </a:prstGeom>
          <a:solidFill>
            <a:srgbClr val="7030A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0F39291-4659-D1E3-ED1E-D36B03351D27}"/>
              </a:ext>
            </a:extLst>
          </p:cNvPr>
          <p:cNvSpPr/>
          <p:nvPr/>
        </p:nvSpPr>
        <p:spPr bwMode="auto">
          <a:xfrm>
            <a:off x="10838656" y="5207794"/>
            <a:ext cx="100012" cy="100012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5A3F33B-1AAD-8DE9-EC59-332A7C11D193}"/>
              </a:ext>
            </a:extLst>
          </p:cNvPr>
          <p:cNvSpPr/>
          <p:nvPr/>
        </p:nvSpPr>
        <p:spPr bwMode="auto">
          <a:xfrm>
            <a:off x="8160544" y="2707480"/>
            <a:ext cx="100012" cy="100012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0AB0919-391C-368D-0D99-64C6EBFA6975}"/>
              </a:ext>
            </a:extLst>
          </p:cNvPr>
          <p:cNvSpPr/>
          <p:nvPr/>
        </p:nvSpPr>
        <p:spPr bwMode="auto">
          <a:xfrm>
            <a:off x="9629776" y="1995488"/>
            <a:ext cx="100012" cy="100012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D39709-79D4-6E46-E125-8F4E673DBD2D}"/>
              </a:ext>
            </a:extLst>
          </p:cNvPr>
          <p:cNvSpPr/>
          <p:nvPr/>
        </p:nvSpPr>
        <p:spPr bwMode="auto">
          <a:xfrm>
            <a:off x="9560720" y="1955008"/>
            <a:ext cx="100012" cy="100012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0B17A76-7EB5-D2F5-AC21-A4DE0C975F41}"/>
              </a:ext>
            </a:extLst>
          </p:cNvPr>
          <p:cNvSpPr/>
          <p:nvPr/>
        </p:nvSpPr>
        <p:spPr bwMode="auto">
          <a:xfrm>
            <a:off x="8077200" y="2909888"/>
            <a:ext cx="100012" cy="100012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13B236-2DEE-A56A-0ECE-96CB6C64F8E7}"/>
              </a:ext>
            </a:extLst>
          </p:cNvPr>
          <p:cNvSpPr/>
          <p:nvPr/>
        </p:nvSpPr>
        <p:spPr bwMode="auto">
          <a:xfrm>
            <a:off x="7953376" y="2909888"/>
            <a:ext cx="100012" cy="100012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428FDF7-0649-17BB-087F-46DA3CFB9596}"/>
              </a:ext>
            </a:extLst>
          </p:cNvPr>
          <p:cNvSpPr/>
          <p:nvPr/>
        </p:nvSpPr>
        <p:spPr bwMode="auto">
          <a:xfrm>
            <a:off x="7862888" y="2957512"/>
            <a:ext cx="100012" cy="100012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021F323E-1679-A832-CB0B-A537D5C876FD}"/>
              </a:ext>
            </a:extLst>
          </p:cNvPr>
          <p:cNvSpPr/>
          <p:nvPr/>
        </p:nvSpPr>
        <p:spPr bwMode="auto">
          <a:xfrm>
            <a:off x="10824370" y="4850853"/>
            <a:ext cx="157163" cy="135485"/>
          </a:xfrm>
          <a:prstGeom prst="triangle">
            <a:avLst/>
          </a:prstGeom>
          <a:solidFill>
            <a:srgbClr val="017E8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F66B6863-BDDD-BEDF-CC5B-4B75BF125E70}"/>
              </a:ext>
            </a:extLst>
          </p:cNvPr>
          <p:cNvSpPr/>
          <p:nvPr/>
        </p:nvSpPr>
        <p:spPr bwMode="auto">
          <a:xfrm>
            <a:off x="7903369" y="3026569"/>
            <a:ext cx="157163" cy="135485"/>
          </a:xfrm>
          <a:prstGeom prst="triangle">
            <a:avLst/>
          </a:prstGeom>
          <a:solidFill>
            <a:srgbClr val="017E8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37" name="Triangle 36">
            <a:extLst>
              <a:ext uri="{FF2B5EF4-FFF2-40B4-BE49-F238E27FC236}">
                <a16:creationId xmlns:a16="http://schemas.microsoft.com/office/drawing/2014/main" id="{F376D3BD-08A8-B24A-0ABE-F665C818C37E}"/>
              </a:ext>
            </a:extLst>
          </p:cNvPr>
          <p:cNvSpPr/>
          <p:nvPr/>
        </p:nvSpPr>
        <p:spPr bwMode="auto">
          <a:xfrm>
            <a:off x="8077201" y="2971801"/>
            <a:ext cx="157163" cy="135485"/>
          </a:xfrm>
          <a:prstGeom prst="triangle">
            <a:avLst/>
          </a:prstGeom>
          <a:solidFill>
            <a:srgbClr val="017E8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38" name="Triangle 37">
            <a:extLst>
              <a:ext uri="{FF2B5EF4-FFF2-40B4-BE49-F238E27FC236}">
                <a16:creationId xmlns:a16="http://schemas.microsoft.com/office/drawing/2014/main" id="{2CD7D643-ED3D-BB06-3129-04F5712CE05C}"/>
              </a:ext>
            </a:extLst>
          </p:cNvPr>
          <p:cNvSpPr/>
          <p:nvPr/>
        </p:nvSpPr>
        <p:spPr bwMode="auto">
          <a:xfrm>
            <a:off x="8001001" y="3124201"/>
            <a:ext cx="157163" cy="135485"/>
          </a:xfrm>
          <a:prstGeom prst="triangle">
            <a:avLst/>
          </a:prstGeom>
          <a:solidFill>
            <a:srgbClr val="017E8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39" name="Triangle 38">
            <a:extLst>
              <a:ext uri="{FF2B5EF4-FFF2-40B4-BE49-F238E27FC236}">
                <a16:creationId xmlns:a16="http://schemas.microsoft.com/office/drawing/2014/main" id="{0BB5D773-74D0-E8BE-CDD1-BA47B4D827B4}"/>
              </a:ext>
            </a:extLst>
          </p:cNvPr>
          <p:cNvSpPr/>
          <p:nvPr/>
        </p:nvSpPr>
        <p:spPr bwMode="auto">
          <a:xfrm>
            <a:off x="8077201" y="3124201"/>
            <a:ext cx="157163" cy="135485"/>
          </a:xfrm>
          <a:prstGeom prst="triangle">
            <a:avLst/>
          </a:prstGeom>
          <a:solidFill>
            <a:srgbClr val="017E8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40" name="Triangle 39">
            <a:extLst>
              <a:ext uri="{FF2B5EF4-FFF2-40B4-BE49-F238E27FC236}">
                <a16:creationId xmlns:a16="http://schemas.microsoft.com/office/drawing/2014/main" id="{6020DC7E-963F-5CB7-6FDF-030239088FA3}"/>
              </a:ext>
            </a:extLst>
          </p:cNvPr>
          <p:cNvSpPr/>
          <p:nvPr/>
        </p:nvSpPr>
        <p:spPr bwMode="auto">
          <a:xfrm>
            <a:off x="9448801" y="2438401"/>
            <a:ext cx="157163" cy="135485"/>
          </a:xfrm>
          <a:prstGeom prst="triangle">
            <a:avLst/>
          </a:prstGeom>
          <a:solidFill>
            <a:srgbClr val="017E8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41" name="Triangle 40">
            <a:extLst>
              <a:ext uri="{FF2B5EF4-FFF2-40B4-BE49-F238E27FC236}">
                <a16:creationId xmlns:a16="http://schemas.microsoft.com/office/drawing/2014/main" id="{5CDB3B4F-E752-801D-8801-E65C1AF209A2}"/>
              </a:ext>
            </a:extLst>
          </p:cNvPr>
          <p:cNvSpPr/>
          <p:nvPr/>
        </p:nvSpPr>
        <p:spPr bwMode="auto">
          <a:xfrm>
            <a:off x="9510713" y="2416969"/>
            <a:ext cx="157163" cy="135485"/>
          </a:xfrm>
          <a:prstGeom prst="triangle">
            <a:avLst/>
          </a:prstGeom>
          <a:solidFill>
            <a:srgbClr val="017E8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CEDE12B-5128-D5F5-5623-E8763714E37C}"/>
              </a:ext>
            </a:extLst>
          </p:cNvPr>
          <p:cNvGrpSpPr/>
          <p:nvPr/>
        </p:nvGrpSpPr>
        <p:grpSpPr>
          <a:xfrm>
            <a:off x="10718606" y="54866"/>
            <a:ext cx="1179779" cy="854537"/>
            <a:chOff x="6441653" y="1253504"/>
            <a:chExt cx="2037029" cy="1475459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A919DAF-EB07-E6F1-D18A-9C503C838CFE}"/>
                </a:ext>
              </a:extLst>
            </p:cNvPr>
            <p:cNvSpPr/>
            <p:nvPr/>
          </p:nvSpPr>
          <p:spPr bwMode="auto">
            <a:xfrm>
              <a:off x="6441653" y="1253504"/>
              <a:ext cx="2037029" cy="1448554"/>
            </a:xfrm>
            <a:prstGeom prst="rect">
              <a:avLst/>
            </a:prstGeom>
            <a:solidFill>
              <a:schemeClr val="bg1"/>
            </a:solidFill>
            <a:ln w="50800" cap="flat" cmpd="sng" algn="ctr">
              <a:solidFill>
                <a:srgbClr val="95B0C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9144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pitchFamily="-110" charset="0"/>
                </a:rPr>
                <a:t>Structure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00" b="1" dirty="0">
                <a:solidFill>
                  <a:srgbClr val="000000"/>
                </a:solidFill>
                <a:latin typeface="Arial" pitchFamily="-110" charset="0"/>
              </a:endParaRP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D92B9D30-C44F-DBD8-6B74-031D48CDB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73670" y="1681619"/>
              <a:ext cx="1231335" cy="1047344"/>
            </a:xfrm>
            <a:prstGeom prst="rect">
              <a:avLst/>
            </a:prstGeom>
          </p:spPr>
        </p:pic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F7A0EA9D-EA06-0783-0E9B-6FA67F99CC6A}"/>
              </a:ext>
            </a:extLst>
          </p:cNvPr>
          <p:cNvSpPr txBox="1"/>
          <p:nvPr/>
        </p:nvSpPr>
        <p:spPr>
          <a:xfrm>
            <a:off x="1773012" y="3037772"/>
            <a:ext cx="2882519" cy="2616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B5C9D5"/>
                </a:solidFill>
                <a:latin typeface="Arial" pitchFamily="-110" charset="0"/>
              </a:rPr>
              <a:t>SARS-CoV2 Wu1 N </a:t>
            </a:r>
            <a:r>
              <a:rPr lang="en-US" sz="1100" b="1" dirty="0" err="1">
                <a:solidFill>
                  <a:srgbClr val="B5C9D5"/>
                </a:solidFill>
                <a:latin typeface="Arial" pitchFamily="-110" charset="0"/>
              </a:rPr>
              <a:t>Alphafold</a:t>
            </a:r>
            <a:r>
              <a:rPr lang="en-US" sz="1100" b="1" dirty="0">
                <a:solidFill>
                  <a:srgbClr val="B5C9D5"/>
                </a:solidFill>
                <a:latin typeface="Arial" pitchFamily="-110" charset="0"/>
              </a:rPr>
              <a:t> Prediction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9C42DE7-83AA-F7E1-207A-13CDF0C33E9F}"/>
              </a:ext>
            </a:extLst>
          </p:cNvPr>
          <p:cNvSpPr txBox="1"/>
          <p:nvPr/>
        </p:nvSpPr>
        <p:spPr>
          <a:xfrm>
            <a:off x="1238596" y="5592260"/>
            <a:ext cx="4086375" cy="2616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FEEFBC"/>
                </a:solidFill>
                <a:latin typeface="Arial" pitchFamily="-110" charset="0"/>
              </a:rPr>
              <a:t>SARS-CoV2 Wu1 N Dimerization Domain Crystal Structure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6F73C4-B9D2-4738-873F-785F4DC8220C}"/>
              </a:ext>
            </a:extLst>
          </p:cNvPr>
          <p:cNvSpPr txBox="1"/>
          <p:nvPr/>
        </p:nvSpPr>
        <p:spPr>
          <a:xfrm>
            <a:off x="1595799" y="6361610"/>
            <a:ext cx="12282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AF: </a:t>
            </a:r>
            <a:r>
              <a:rPr lang="en-US" sz="1100" b="1" i="1" dirty="0">
                <a:solidFill>
                  <a:srgbClr val="000000"/>
                </a:solidFill>
                <a:latin typeface="Arial" pitchFamily="-110" charset="0"/>
              </a:rPr>
              <a:t>AlphaFold2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A6BF34-1D83-4F87-B09B-A19E65DF90A0}"/>
              </a:ext>
            </a:extLst>
          </p:cNvPr>
          <p:cNvSpPr/>
          <p:nvPr/>
        </p:nvSpPr>
        <p:spPr>
          <a:xfrm>
            <a:off x="2748666" y="6352274"/>
            <a:ext cx="6092825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[1] </a:t>
            </a:r>
            <a:r>
              <a:rPr lang="en-US" sz="1100" b="1" dirty="0">
                <a:solidFill>
                  <a:srgbClr val="000000"/>
                </a:solidFill>
                <a:latin typeface="Arial" pitchFamily="-110" charset="0"/>
                <a:hlinkClick r:id="rId6"/>
              </a:rPr>
              <a:t>https://www.biorxiv.org/content/10.1101/2022.12.21.521521v1</a:t>
            </a:r>
            <a:endParaRPr lang="en-US" sz="1100" b="1" dirty="0">
              <a:solidFill>
                <a:srgbClr val="000000"/>
              </a:solidFill>
              <a:latin typeface="Arial" pitchFamily="-110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[2] </a:t>
            </a:r>
            <a:r>
              <a:rPr lang="en-US" sz="1100" b="1" dirty="0">
                <a:solidFill>
                  <a:srgbClr val="000000"/>
                </a:solidFill>
                <a:latin typeface="Arial" pitchFamily="-110" charset="0"/>
                <a:hlinkClick r:id="rId7"/>
              </a:rPr>
              <a:t>https://www.biorxiv.org/content/10.1101/2022.07.21.500999v1</a:t>
            </a:r>
            <a:endParaRPr lang="en-US" sz="1100" b="1" dirty="0">
              <a:solidFill>
                <a:srgbClr val="000000"/>
              </a:solidFill>
              <a:latin typeface="Arial" pitchFamily="-110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100" b="1" dirty="0">
              <a:solidFill>
                <a:srgbClr val="000000"/>
              </a:solidFill>
              <a:latin typeface="Arial" pitchFamily="-110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2930181-CAE2-4DC1-AFC9-E2675D5AD440}"/>
              </a:ext>
            </a:extLst>
          </p:cNvPr>
          <p:cNvSpPr txBox="1"/>
          <p:nvPr/>
        </p:nvSpPr>
        <p:spPr>
          <a:xfrm>
            <a:off x="7181962" y="6397318"/>
            <a:ext cx="237757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RMSD: Root-mean sq. difference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RBD: Receptor binding domain</a:t>
            </a:r>
          </a:p>
        </p:txBody>
      </p:sp>
    </p:spTree>
    <p:extLst>
      <p:ext uri="{BB962C8B-B14F-4D97-AF65-F5344CB8AC3E}">
        <p14:creationId xmlns:p14="http://schemas.microsoft.com/office/powerpoint/2010/main" val="4098871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275BE-CECC-E72B-A5A4-187D180B8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300" y="101451"/>
            <a:ext cx="10296875" cy="813604"/>
          </a:xfrm>
        </p:spPr>
        <p:txBody>
          <a:bodyPr/>
          <a:lstStyle/>
          <a:p>
            <a:r>
              <a:rPr lang="en-US" dirty="0"/>
              <a:t>Evaluating Interactome of SARS-CoV-2 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E5A72-9DA4-B6D1-8F0E-799475C77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014" y="1250064"/>
            <a:ext cx="5196745" cy="461547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Docked 5 target cytokines and 5 non-target cytokines to SARS-CoV-2 N with AF-Multimer 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Preliminary results show binding of target cytokines to structured regions of SARS-CoV-2 N 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Constructing bioinformatics pipeline to measure strength of interaction between cytokines and SARS-CoV-2 N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Alternates include </a:t>
            </a:r>
            <a:r>
              <a:rPr lang="en-US" i="1" dirty="0" err="1"/>
              <a:t>ClusPro</a:t>
            </a:r>
            <a:r>
              <a:rPr lang="en-US" i="1" dirty="0"/>
              <a:t> </a:t>
            </a:r>
            <a:r>
              <a:rPr lang="en-US" dirty="0"/>
              <a:t>[1] and </a:t>
            </a:r>
            <a:r>
              <a:rPr lang="en-US" i="1" dirty="0" err="1"/>
              <a:t>DiffDock</a:t>
            </a:r>
            <a:r>
              <a:rPr lang="en-US" i="1" dirty="0"/>
              <a:t> </a:t>
            </a:r>
            <a:r>
              <a:rPr lang="en-US" dirty="0"/>
              <a:t>[2]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BC3007-3383-6572-3355-AFC6C7A76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5766" y="1281830"/>
            <a:ext cx="5180251" cy="349752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74DF4A5-059F-1EE4-DD63-01385C3CFB65}"/>
              </a:ext>
            </a:extLst>
          </p:cNvPr>
          <p:cNvSpPr/>
          <p:nvPr/>
        </p:nvSpPr>
        <p:spPr bwMode="auto">
          <a:xfrm>
            <a:off x="1633619" y="5759721"/>
            <a:ext cx="8981955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Arial"/>
              </a:rPr>
              <a:t>State of the art for protein-protein interactions still under assessment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A3531A-1878-4481-B99E-35F2EB4E17ED}"/>
              </a:ext>
            </a:extLst>
          </p:cNvPr>
          <p:cNvSpPr txBox="1"/>
          <p:nvPr/>
        </p:nvSpPr>
        <p:spPr>
          <a:xfrm>
            <a:off x="6217193" y="4811487"/>
            <a:ext cx="5173884" cy="73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000000"/>
                </a:solidFill>
                <a:latin typeface="Arial" pitchFamily="-110" charset="0"/>
              </a:rPr>
              <a:t>Predicted Docking Confidences by </a:t>
            </a:r>
            <a:r>
              <a:rPr lang="en-US" sz="1400" b="1" i="1" dirty="0" err="1">
                <a:solidFill>
                  <a:srgbClr val="000000"/>
                </a:solidFill>
                <a:latin typeface="Arial" pitchFamily="-110" charset="0"/>
              </a:rPr>
              <a:t>GDockScore</a:t>
            </a:r>
            <a:r>
              <a:rPr lang="en-US" sz="1400" b="1" dirty="0">
                <a:solidFill>
                  <a:srgbClr val="000000"/>
                </a:solidFill>
                <a:latin typeface="Arial" pitchFamily="-110" charset="0"/>
              </a:rPr>
              <a:t> [3]: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9BBBCD"/>
                </a:solidFill>
                <a:latin typeface="Arial" pitchFamily="-110" charset="0"/>
              </a:rPr>
              <a:t>CXCL12beta – 86%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EF8A81"/>
                </a:solidFill>
                <a:latin typeface="Arial" pitchFamily="-110" charset="0"/>
              </a:rPr>
              <a:t>CCL2 – 66%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44244AA-81A8-306D-DC32-1764A1F61C86}"/>
              </a:ext>
            </a:extLst>
          </p:cNvPr>
          <p:cNvGrpSpPr/>
          <p:nvPr/>
        </p:nvGrpSpPr>
        <p:grpSpPr>
          <a:xfrm>
            <a:off x="10711299" y="54430"/>
            <a:ext cx="1179779" cy="838954"/>
            <a:chOff x="9199320" y="1253504"/>
            <a:chExt cx="2037029" cy="144855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26FA8E-CA88-2137-63D9-1C9E053D1F4B}"/>
                </a:ext>
              </a:extLst>
            </p:cNvPr>
            <p:cNvSpPr/>
            <p:nvPr/>
          </p:nvSpPr>
          <p:spPr bwMode="auto">
            <a:xfrm>
              <a:off x="9199320" y="1253504"/>
              <a:ext cx="2037029" cy="1448554"/>
            </a:xfrm>
            <a:prstGeom prst="rect">
              <a:avLst/>
            </a:prstGeom>
            <a:solidFill>
              <a:schemeClr val="bg1"/>
            </a:solidFill>
            <a:ln w="50800" cap="flat" cmpd="sng" algn="ctr">
              <a:solidFill>
                <a:srgbClr val="5D87A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9144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Arial" pitchFamily="-110" charset="0"/>
                </a:rPr>
                <a:t>Docking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00" b="1" dirty="0">
                <a:solidFill>
                  <a:srgbClr val="000000"/>
                </a:solidFill>
                <a:latin typeface="Arial" pitchFamily="-110" charset="0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CC0BFD0-5714-846E-98FE-28585BBE5E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t="8857"/>
            <a:stretch/>
          </p:blipFill>
          <p:spPr>
            <a:xfrm>
              <a:off x="9681062" y="1632030"/>
              <a:ext cx="1082375" cy="103804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0C19583-FE71-7433-40AE-13C09E4FA0AD}"/>
              </a:ext>
            </a:extLst>
          </p:cNvPr>
          <p:cNvSpPr txBox="1"/>
          <p:nvPr/>
        </p:nvSpPr>
        <p:spPr>
          <a:xfrm>
            <a:off x="9500475" y="3736800"/>
            <a:ext cx="593432" cy="2616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EF8A81"/>
                </a:solidFill>
                <a:latin typeface="Arial" pitchFamily="-110" charset="0"/>
              </a:rPr>
              <a:t>CCL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1B60A8-6041-1B8D-35FB-23BB669DE72B}"/>
              </a:ext>
            </a:extLst>
          </p:cNvPr>
          <p:cNvSpPr txBox="1"/>
          <p:nvPr/>
        </p:nvSpPr>
        <p:spPr>
          <a:xfrm>
            <a:off x="7805967" y="3933000"/>
            <a:ext cx="1056700" cy="2616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AED5D7"/>
                </a:solidFill>
                <a:latin typeface="Arial" pitchFamily="-110" charset="0"/>
              </a:rPr>
              <a:t>CXCL 12beta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395A6D-B5CD-74D3-7A27-878344628D61}"/>
              </a:ext>
            </a:extLst>
          </p:cNvPr>
          <p:cNvSpPr txBox="1"/>
          <p:nvPr/>
        </p:nvSpPr>
        <p:spPr>
          <a:xfrm>
            <a:off x="8901488" y="1819073"/>
            <a:ext cx="1175323" cy="2616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3767">
                    <a:lumMod val="60000"/>
                    <a:lumOff val="40000"/>
                  </a:srgbClr>
                </a:solidFill>
                <a:latin typeface="Arial" pitchFamily="-110" charset="0"/>
              </a:rPr>
              <a:t>SARS-CoV-2 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C7146C-88A8-438A-A8A0-C9595EC21605}"/>
              </a:ext>
            </a:extLst>
          </p:cNvPr>
          <p:cNvSpPr txBox="1"/>
          <p:nvPr/>
        </p:nvSpPr>
        <p:spPr>
          <a:xfrm>
            <a:off x="1560412" y="6416050"/>
            <a:ext cx="12282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AF: </a:t>
            </a:r>
            <a:r>
              <a:rPr lang="en-US" sz="1100" b="1" i="1" dirty="0">
                <a:solidFill>
                  <a:srgbClr val="000000"/>
                </a:solidFill>
                <a:latin typeface="Arial" pitchFamily="-110" charset="0"/>
              </a:rPr>
              <a:t>AlphaFold2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B5CD07-2055-4C13-9D1D-F721FB8E9B6C}"/>
              </a:ext>
            </a:extLst>
          </p:cNvPr>
          <p:cNvSpPr/>
          <p:nvPr/>
        </p:nvSpPr>
        <p:spPr>
          <a:xfrm>
            <a:off x="2788632" y="6387279"/>
            <a:ext cx="252344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[1] https://cluspro.org/help.php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[2] https://arxiv.org/abs/2210.01776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CCB36C-362E-4ADB-A533-8D02E4250261}"/>
              </a:ext>
            </a:extLst>
          </p:cNvPr>
          <p:cNvSpPr/>
          <p:nvPr/>
        </p:nvSpPr>
        <p:spPr>
          <a:xfrm>
            <a:off x="5208363" y="6379592"/>
            <a:ext cx="6092825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 dirty="0">
                <a:solidFill>
                  <a:srgbClr val="000000"/>
                </a:solidFill>
                <a:latin typeface="Arial" pitchFamily="-110" charset="0"/>
              </a:rPr>
              <a:t>[3] https://www.biorxiv.org/content/10.1101/2022.12.02.518908v3</a:t>
            </a:r>
          </a:p>
        </p:txBody>
      </p:sp>
    </p:spTree>
    <p:extLst>
      <p:ext uri="{BB962C8B-B14F-4D97-AF65-F5344CB8AC3E}">
        <p14:creationId xmlns:p14="http://schemas.microsoft.com/office/powerpoint/2010/main" val="152338931"/>
      </p:ext>
    </p:extLst>
  </p:cSld>
  <p:clrMapOvr>
    <a:masterClrMapping/>
  </p:clrMapOvr>
</p:sld>
</file>

<file path=ppt/theme/theme1.xml><?xml version="1.0" encoding="utf-8"?>
<a:theme xmlns:a="http://schemas.openxmlformats.org/drawingml/2006/main" name="Lincoln_2012_v16x9">
  <a:themeElements>
    <a:clrScheme name="Custom 1 1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3767"/>
      </a:accent4>
      <a:accent5>
        <a:srgbClr val="D2DCF2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5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1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-110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>
          <a:defRPr sz="1400" b="1" dirty="0"/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5380AE7B83454688F7A26927417017" ma:contentTypeVersion="12" ma:contentTypeDescription="Create a new document." ma:contentTypeScope="" ma:versionID="107c95dd9f6b65066e2ca979f43a8482">
  <xsd:schema xmlns:xsd="http://www.w3.org/2001/XMLSchema" xmlns:xs="http://www.w3.org/2001/XMLSchema" xmlns:p="http://schemas.microsoft.com/office/2006/metadata/properties" xmlns:ns3="94287b47-00f4-477d-ad52-767a6242bdbf" xmlns:ns4="9d584b9e-7a7a-4296-a2f3-55ab031a0449" targetNamespace="http://schemas.microsoft.com/office/2006/metadata/properties" ma:root="true" ma:fieldsID="2f9d8bfb6aa2cc60b417dde057a577bb" ns3:_="" ns4:_="">
    <xsd:import namespace="94287b47-00f4-477d-ad52-767a6242bdbf"/>
    <xsd:import namespace="9d584b9e-7a7a-4296-a2f3-55ab031a0449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  <xsd:element ref="ns4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287b47-00f4-477d-ad52-767a6242bdb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584b9e-7a7a-4296-a2f3-55ab031a044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d584b9e-7a7a-4296-a2f3-55ab031a0449" xsi:nil="true"/>
  </documentManagement>
</p:properties>
</file>

<file path=customXml/itemProps1.xml><?xml version="1.0" encoding="utf-8"?>
<ds:datastoreItem xmlns:ds="http://schemas.openxmlformats.org/officeDocument/2006/customXml" ds:itemID="{D75CD7D6-43F8-43DA-AB7C-6C52A7E66E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4287b47-00f4-477d-ad52-767a6242bdbf"/>
    <ds:schemaRef ds:uri="9d584b9e-7a7a-4296-a2f3-55ab031a044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BD65FEA-40D9-4099-AC37-FEB55A561A8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615EFA7-861A-40F1-BF55-837A33B9FED1}">
  <ds:schemaRefs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purl.org/dc/terms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elements/1.1/"/>
    <ds:schemaRef ds:uri="9d584b9e-7a7a-4296-a2f3-55ab031a0449"/>
    <ds:schemaRef ds:uri="94287b47-00f4-477d-ad52-767a6242bdbf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489</Words>
  <Application>Microsoft Office PowerPoint</Application>
  <PresentationFormat>Widescreen</PresentationFormat>
  <Paragraphs>84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ＭＳ Ｐゴシック</vt:lpstr>
      <vt:lpstr>Arial</vt:lpstr>
      <vt:lpstr>Wingdings</vt:lpstr>
      <vt:lpstr>Lincoln_2012_v16x9</vt:lpstr>
      <vt:lpstr>PowerPoint Presentation</vt:lpstr>
      <vt:lpstr>Year 1 Case Study:  In Silico SARS-CoV-2 Variant Characterization</vt:lpstr>
      <vt:lpstr>Generation of SARS-CoV-2 N Structure </vt:lpstr>
      <vt:lpstr>Generation of SARS-CoV-2 N Structure </vt:lpstr>
      <vt:lpstr>Evaluating Interactome of SARS-CoV-2 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Jaimes, Rafael - 0223 - MITLL</dc:creator>
  <cp:lastModifiedBy>Jaimes, Rafael - 0223 - MITLL</cp:lastModifiedBy>
  <cp:revision>1</cp:revision>
  <dcterms:created xsi:type="dcterms:W3CDTF">2023-04-09T13:25:50Z</dcterms:created>
  <dcterms:modified xsi:type="dcterms:W3CDTF">2023-04-09T13:28:00Z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0x010100195380AE7B83454688F7A26927417017</vt:lpwstr>
  </property>
</Properties>
</file>

<file path=docProps/thumbnail.jpeg>
</file>